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74" r:id="rId2"/>
    <p:sldId id="267" r:id="rId3"/>
    <p:sldId id="268" r:id="rId4"/>
    <p:sldId id="258" r:id="rId5"/>
    <p:sldId id="269" r:id="rId6"/>
    <p:sldId id="270" r:id="rId7"/>
    <p:sldId id="259" r:id="rId8"/>
    <p:sldId id="271" r:id="rId9"/>
    <p:sldId id="272" r:id="rId10"/>
    <p:sldId id="260" r:id="rId11"/>
    <p:sldId id="263" r:id="rId12"/>
    <p:sldId id="264" r:id="rId13"/>
    <p:sldId id="273" r:id="rId14"/>
  </p:sldIdLst>
  <p:sldSz cx="6858000" cy="9144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926" autoAdjust="0"/>
    <p:restoredTop sz="94660"/>
  </p:normalViewPr>
  <p:slideViewPr>
    <p:cSldViewPr>
      <p:cViewPr>
        <p:scale>
          <a:sx n="90" d="100"/>
          <a:sy n="90" d="100"/>
        </p:scale>
        <p:origin x="-1464" y="-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B85012-B49C-444C-AC55-F7A8FAB62199}" type="datetimeFigureOut">
              <a:rPr lang="ko-KR" altLang="en-US" smtClean="0"/>
              <a:pPr/>
              <a:t>2013-03-03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E57CEF-D1D0-4739-9ED5-56469938A52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239296-04DA-4127-AE65-20ED20C922B5}" type="datetimeFigureOut">
              <a:rPr lang="ko-KR" altLang="en-US" smtClean="0"/>
              <a:pPr/>
              <a:t>2013-03-03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F46540-1CBC-494B-A642-1E07017F8F0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F2B7E9-B81F-4EA0-8E15-7D74E5BA5E87}" type="slidenum">
              <a:rPr lang="ko-KR" altLang="en-US" smtClean="0"/>
              <a:pPr/>
              <a:t>13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F2B7E9-B81F-4EA0-8E15-7D74E5BA5E87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F2B7E9-B81F-4EA0-8E15-7D74E5BA5E87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F2B7E9-B81F-4EA0-8E15-7D74E5BA5E87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F2B7E9-B81F-4EA0-8E15-7D74E5BA5E87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F2B7E9-B81F-4EA0-8E15-7D74E5BA5E87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F2B7E9-B81F-4EA0-8E15-7D74E5BA5E87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118F1-27B5-4A02-96AE-CD25BF4DEEB3}" type="datetime1">
              <a:rPr lang="ko-KR" altLang="en-US" smtClean="0"/>
              <a:pPr/>
              <a:t>2013-03-03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561CC-4273-4AE6-9A43-9187563F74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35D6A-B73B-4008-9164-2FDF6A19FFBF}" type="datetime1">
              <a:rPr lang="ko-KR" altLang="en-US" smtClean="0"/>
              <a:pPr/>
              <a:t>2013-03-03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561CC-4273-4AE6-9A43-9187563F74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E63E4-804E-400A-958B-B086EF97FE22}" type="datetime1">
              <a:rPr lang="ko-KR" altLang="en-US" smtClean="0"/>
              <a:pPr/>
              <a:t>2013-03-03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561CC-4273-4AE6-9A43-9187563F74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11610-76ED-4454-BDE6-F0526E26FEEE}" type="datetime1">
              <a:rPr lang="ko-KR" altLang="en-US" smtClean="0"/>
              <a:pPr/>
              <a:t>2013-03-03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561CC-4273-4AE6-9A43-9187563F74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9618C-E1E8-46DC-A03A-53A2271695CA}" type="datetime1">
              <a:rPr lang="ko-KR" altLang="en-US" smtClean="0"/>
              <a:pPr/>
              <a:t>2013-03-03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561CC-4273-4AE6-9A43-9187563F74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311A0-8B8F-4BA3-99ED-C60995E9F6D6}" type="datetime1">
              <a:rPr lang="ko-KR" altLang="en-US" smtClean="0"/>
              <a:pPr/>
              <a:t>2013-03-03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561CC-4273-4AE6-9A43-9187563F74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5AC3A-A069-41AE-8CDD-EE30CB9E4911}" type="datetime1">
              <a:rPr lang="ko-KR" altLang="en-US" smtClean="0"/>
              <a:pPr/>
              <a:t>2013-03-03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561CC-4273-4AE6-9A43-9187563F74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4C16E-6D44-49DB-BDE3-E6E3BF563F35}" type="datetime1">
              <a:rPr lang="ko-KR" altLang="en-US" smtClean="0"/>
              <a:pPr/>
              <a:t>2013-03-03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561CC-4273-4AE6-9A43-9187563F74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69B63-53B6-4706-A354-822D236A9AD8}" type="datetime1">
              <a:rPr lang="ko-KR" altLang="en-US" smtClean="0"/>
              <a:pPr/>
              <a:t>2013-03-03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561CC-4273-4AE6-9A43-9187563F74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68D80-A550-46C2-9EEB-5C111D1F11B8}" type="datetime1">
              <a:rPr lang="ko-KR" altLang="en-US" smtClean="0"/>
              <a:pPr/>
              <a:t>2013-03-03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561CC-4273-4AE6-9A43-9187563F74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24519-C6E1-40BD-BDCF-7044C86A9336}" type="datetime1">
              <a:rPr lang="ko-KR" altLang="en-US" smtClean="0"/>
              <a:pPr/>
              <a:t>2013-03-03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561CC-4273-4AE6-9A43-9187563F74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5D4D4F-326F-40CA-8F60-F25478C85443}" type="datetime1">
              <a:rPr lang="ko-KR" altLang="en-US" smtClean="0"/>
              <a:pPr/>
              <a:t>2013-03-03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E561CC-4273-4AE6-9A43-9187563F74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search.daum.net/search?w=tot&amp;rtupcoll=NNS&amp;q=%EC%B4%88%EB%93%B1%ED%95%99%EA%B5%90&amp;nil_profile=newskwd&amp;nil_id=v20130128091537997" TargetMode="External"/><Relationship Id="rId4" Type="http://schemas.openxmlformats.org/officeDocument/2006/relationships/hyperlink" Target="http://media.daum.net/life/food/cooking/newsview?newsId=20130128091537997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lum bright="-10000" contrast="30000"/>
          </a:blip>
          <a:srcRect/>
          <a:stretch>
            <a:fillRect/>
          </a:stretch>
        </p:blipFill>
        <p:spPr bwMode="auto">
          <a:xfrm>
            <a:off x="0" y="0"/>
            <a:ext cx="6858001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32656" y="1331641"/>
            <a:ext cx="6000792" cy="7417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dirty="0" smtClean="0">
                <a:solidFill>
                  <a:schemeClr val="accent5">
                    <a:lumMod val="75000"/>
                  </a:schemeClr>
                </a:solidFill>
              </a:rPr>
              <a:t>칫솔 살균</a:t>
            </a:r>
            <a:r>
              <a:rPr lang="en-US" altLang="ko-KR" sz="1400" b="1" dirty="0" smtClean="0">
                <a:solidFill>
                  <a:schemeClr val="accent5">
                    <a:lumMod val="75000"/>
                  </a:schemeClr>
                </a:solidFill>
              </a:rPr>
              <a:t>, </a:t>
            </a:r>
            <a:r>
              <a:rPr lang="ko-KR" altLang="en-US" sz="1400" b="1" dirty="0" smtClean="0">
                <a:solidFill>
                  <a:schemeClr val="accent5">
                    <a:lumMod val="75000"/>
                  </a:schemeClr>
                </a:solidFill>
              </a:rPr>
              <a:t>전자레인지에 돌려도 효과 있다</a:t>
            </a:r>
            <a:r>
              <a:rPr lang="ko-KR" altLang="en-US" sz="1400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</a:p>
          <a:p>
            <a:r>
              <a:rPr lang="ko-KR" altLang="en-US" sz="1100" dirty="0" err="1" smtClean="0"/>
              <a:t>입속</a:t>
            </a:r>
            <a:r>
              <a:rPr lang="ko-KR" altLang="en-US" sz="1100" dirty="0" smtClean="0"/>
              <a:t> 세균을 없애려면 양치질을 꼼꼼히 하는 게 우선이지만 그만큼이나 중요한 게 칫솔 보관과 양칫물의 온도다</a:t>
            </a:r>
            <a:r>
              <a:rPr lang="en-US" altLang="ko-KR" sz="1100" dirty="0" smtClean="0"/>
              <a:t>. </a:t>
            </a:r>
            <a:r>
              <a:rPr lang="ko-KR" altLang="en-US" sz="1100" dirty="0" smtClean="0"/>
              <a:t>최근 연구결과를 보면 칫솔은 가정에 있는 전자레인지로도 쉽게 살균효과를 기대할 수 있으며</a:t>
            </a:r>
            <a:r>
              <a:rPr lang="en-US" altLang="ko-KR" sz="1100" dirty="0" smtClean="0"/>
              <a:t>, </a:t>
            </a:r>
            <a:r>
              <a:rPr lang="ko-KR" altLang="en-US" sz="1100" dirty="0" smtClean="0"/>
              <a:t>양치 후에는 따뜻한 물로 씻어내는 게 입 냄새를 줄이는 데 효과적이다</a:t>
            </a:r>
            <a:r>
              <a:rPr lang="en-US" altLang="ko-KR" sz="1100" dirty="0" smtClean="0"/>
              <a:t>. </a:t>
            </a:r>
          </a:p>
          <a:p>
            <a:r>
              <a:rPr lang="ko-KR" altLang="en-US" sz="1100" b="1" dirty="0" smtClean="0"/>
              <a:t>◇ </a:t>
            </a:r>
            <a:r>
              <a:rPr lang="ko-KR" altLang="en-US" sz="1100" b="1" dirty="0" smtClean="0">
                <a:solidFill>
                  <a:schemeClr val="accent6">
                    <a:lumMod val="75000"/>
                  </a:schemeClr>
                </a:solidFill>
              </a:rPr>
              <a:t>칫솔 살균</a:t>
            </a:r>
            <a:r>
              <a:rPr lang="en-US" altLang="ko-KR" sz="1100" b="1" dirty="0" smtClean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ko-KR" altLang="en-US" sz="1100" b="1" dirty="0" smtClean="0">
                <a:solidFill>
                  <a:schemeClr val="accent6">
                    <a:lumMod val="75000"/>
                  </a:schemeClr>
                </a:solidFill>
              </a:rPr>
              <a:t>말려서 주 </a:t>
            </a:r>
            <a:r>
              <a:rPr lang="en-US" altLang="ko-KR" sz="1100" b="1" dirty="0" smtClean="0">
                <a:solidFill>
                  <a:schemeClr val="accent6">
                    <a:lumMod val="75000"/>
                  </a:schemeClr>
                </a:solidFill>
              </a:rPr>
              <a:t>1~2</a:t>
            </a:r>
            <a:r>
              <a:rPr lang="ko-KR" altLang="en-US" sz="1100" b="1" dirty="0" smtClean="0">
                <a:solidFill>
                  <a:schemeClr val="accent6">
                    <a:lumMod val="75000"/>
                  </a:schemeClr>
                </a:solidFill>
              </a:rPr>
              <a:t>회 전자레인지에 돌리면 효과 </a:t>
            </a:r>
            <a:endParaRPr lang="ko-KR" altLang="en-US" sz="1100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altLang="ko-KR" sz="1100" dirty="0" smtClean="0"/>
              <a:t>= </a:t>
            </a:r>
            <a:r>
              <a:rPr lang="ko-KR" altLang="en-US" sz="1100" dirty="0" smtClean="0"/>
              <a:t>사실 아무렇게나 보관한 칫솔은 </a:t>
            </a:r>
            <a:r>
              <a:rPr lang="en-US" altLang="ko-KR" sz="1100" dirty="0" smtClean="0"/>
              <a:t>'</a:t>
            </a:r>
            <a:r>
              <a:rPr lang="ko-KR" altLang="en-US" sz="1100" dirty="0" smtClean="0"/>
              <a:t>세균막대기</a:t>
            </a:r>
            <a:r>
              <a:rPr lang="en-US" altLang="ko-KR" sz="1100" dirty="0" smtClean="0"/>
              <a:t>'</a:t>
            </a:r>
            <a:r>
              <a:rPr lang="ko-KR" altLang="en-US" sz="1100" dirty="0" smtClean="0"/>
              <a:t>나 다름없다</a:t>
            </a:r>
            <a:r>
              <a:rPr lang="en-US" altLang="ko-KR" sz="1100" dirty="0" smtClean="0"/>
              <a:t>. </a:t>
            </a:r>
            <a:r>
              <a:rPr lang="ko-KR" altLang="en-US" sz="1100" dirty="0" err="1" smtClean="0"/>
              <a:t>보관법을</a:t>
            </a:r>
            <a:r>
              <a:rPr lang="ko-KR" altLang="en-US" sz="1100" dirty="0" smtClean="0"/>
              <a:t> 제대로 지키지 않으면 세균으로 오염된 칫솔을 반복적으로 사용함으로써 </a:t>
            </a:r>
            <a:r>
              <a:rPr lang="ko-KR" altLang="en-US" sz="1100" dirty="0" err="1" smtClean="0"/>
              <a:t>입속</a:t>
            </a:r>
            <a:r>
              <a:rPr lang="ko-KR" altLang="en-US" sz="1100" dirty="0" smtClean="0"/>
              <a:t> 세균을 늘리는 꼴이 된다</a:t>
            </a:r>
            <a:r>
              <a:rPr lang="en-US" altLang="ko-KR" sz="1100" dirty="0" smtClean="0"/>
              <a:t>. </a:t>
            </a:r>
          </a:p>
          <a:p>
            <a:r>
              <a:rPr lang="ko-KR" altLang="en-US" sz="1100" dirty="0" smtClean="0"/>
              <a:t>보통 칫솔에 남아있는 세균을 없애기 위해 오존이나 자외선을 이용한 칫솔 살균기를 사용하지만</a:t>
            </a:r>
            <a:r>
              <a:rPr lang="en-US" altLang="ko-KR" sz="1100" dirty="0" smtClean="0"/>
              <a:t>, </a:t>
            </a:r>
            <a:r>
              <a:rPr lang="ko-KR" altLang="en-US" sz="1100" dirty="0" smtClean="0"/>
              <a:t>가정에서 흔히 사용하는 전자레인지가 이를 대신할 수도 있다</a:t>
            </a:r>
            <a:r>
              <a:rPr lang="en-US" altLang="ko-KR" sz="1100" dirty="0" smtClean="0"/>
              <a:t>. </a:t>
            </a:r>
          </a:p>
          <a:p>
            <a:r>
              <a:rPr lang="en-US" altLang="ko-KR" sz="1100" dirty="0" smtClean="0"/>
              <a:t>3</a:t>
            </a:r>
            <a:r>
              <a:rPr lang="ko-KR" altLang="en-US" sz="1100" dirty="0" smtClean="0"/>
              <a:t>일 영동대 </a:t>
            </a:r>
            <a:r>
              <a:rPr lang="ko-KR" altLang="en-US" sz="1100" dirty="0" err="1" smtClean="0"/>
              <a:t>치위생과</a:t>
            </a:r>
            <a:r>
              <a:rPr lang="ko-KR" altLang="en-US" sz="1100" dirty="0" smtClean="0"/>
              <a:t> 지윤정 교수가 최근 </a:t>
            </a:r>
            <a:r>
              <a:rPr lang="ko-KR" altLang="en-US" sz="1100" dirty="0" err="1" smtClean="0"/>
              <a:t>한국치위생학회지에</a:t>
            </a:r>
            <a:r>
              <a:rPr lang="ko-KR" altLang="en-US" sz="1100" dirty="0" smtClean="0"/>
              <a:t> 발표한 </a:t>
            </a:r>
            <a:r>
              <a:rPr lang="en-US" altLang="ko-KR" sz="1100" u="sng" dirty="0" smtClean="0"/>
              <a:t>'</a:t>
            </a:r>
            <a:r>
              <a:rPr lang="ko-KR" altLang="en-US" sz="1100" u="sng" dirty="0" smtClean="0"/>
              <a:t>전자레인지</a:t>
            </a:r>
            <a:r>
              <a:rPr lang="en-US" altLang="ko-KR" sz="1100" u="sng" dirty="0" smtClean="0"/>
              <a:t>(Microwave)</a:t>
            </a:r>
            <a:r>
              <a:rPr lang="ko-KR" altLang="en-US" sz="1100" u="sng" dirty="0" smtClean="0"/>
              <a:t>를 이용한 칫솔 살균효과</a:t>
            </a:r>
            <a:r>
              <a:rPr lang="en-US" altLang="ko-KR" sz="1100" u="sng" dirty="0" smtClean="0"/>
              <a:t>' </a:t>
            </a:r>
            <a:r>
              <a:rPr lang="ko-KR" altLang="en-US" sz="1100" u="sng" dirty="0" smtClean="0"/>
              <a:t>논문을 보면 칫솔을 </a:t>
            </a:r>
            <a:r>
              <a:rPr lang="en-US" altLang="ko-KR" sz="1100" u="sng" dirty="0" smtClean="0"/>
              <a:t>24</a:t>
            </a:r>
            <a:r>
              <a:rPr lang="ko-KR" altLang="en-US" sz="1100" u="sng" dirty="0" smtClean="0"/>
              <a:t>시간 건조한 후 </a:t>
            </a:r>
            <a:r>
              <a:rPr lang="en-US" altLang="ko-KR" sz="1100" u="sng" dirty="0" smtClean="0"/>
              <a:t>1</a:t>
            </a:r>
            <a:r>
              <a:rPr lang="ko-KR" altLang="en-US" sz="1100" u="sng" dirty="0" smtClean="0"/>
              <a:t>분간 전자레인지에 돌리면 평균 </a:t>
            </a:r>
            <a:r>
              <a:rPr lang="en-US" altLang="ko-KR" sz="1100" u="sng" dirty="0" smtClean="0"/>
              <a:t>98%</a:t>
            </a:r>
            <a:r>
              <a:rPr lang="ko-KR" altLang="en-US" sz="1100" u="sng" dirty="0" smtClean="0"/>
              <a:t>의 살균효과가 나타나는 것으로 조사됐다</a:t>
            </a:r>
            <a:r>
              <a:rPr lang="en-US" altLang="ko-KR" sz="1100" u="sng" dirty="0" smtClean="0"/>
              <a:t>.</a:t>
            </a:r>
            <a:r>
              <a:rPr lang="ko-KR" altLang="en-US" sz="1100" dirty="0" smtClean="0"/>
              <a:t> </a:t>
            </a:r>
          </a:p>
          <a:p>
            <a:r>
              <a:rPr lang="ko-KR" altLang="en-US" sz="1100" dirty="0" err="1" smtClean="0"/>
              <a:t>지교수는</a:t>
            </a:r>
            <a:r>
              <a:rPr lang="ko-KR" altLang="en-US" sz="1100" dirty="0" smtClean="0"/>
              <a:t> 논문에서 </a:t>
            </a:r>
            <a:r>
              <a:rPr lang="en-US" altLang="ko-KR" sz="1100" dirty="0" smtClean="0"/>
              <a:t>"</a:t>
            </a:r>
            <a:r>
              <a:rPr lang="ko-KR" altLang="en-US" sz="1100" dirty="0" smtClean="0"/>
              <a:t>마이크로파를 이용한 가정용 전자레인지를 이용해 간단하고 편리하게 칫솔 세균 수를 줄일 수 있었다</a:t>
            </a:r>
            <a:r>
              <a:rPr lang="en-US" altLang="ko-KR" sz="1100" dirty="0" smtClean="0"/>
              <a:t>"</a:t>
            </a:r>
            <a:r>
              <a:rPr lang="ko-KR" altLang="en-US" sz="1100" dirty="0" smtClean="0"/>
              <a:t>고 설명했다</a:t>
            </a:r>
            <a:r>
              <a:rPr lang="en-US" altLang="ko-KR" sz="1100" dirty="0" smtClean="0"/>
              <a:t>. </a:t>
            </a:r>
          </a:p>
          <a:p>
            <a:r>
              <a:rPr lang="ko-KR" altLang="en-US" sz="1100" dirty="0" smtClean="0"/>
              <a:t>마이크로파 살균은 현재 식품 살균에도 널리 쓰이고 있는 방법으로</a:t>
            </a:r>
            <a:r>
              <a:rPr lang="en-US" altLang="ko-KR" sz="1100" dirty="0" smtClean="0"/>
              <a:t>, </a:t>
            </a:r>
            <a:r>
              <a:rPr lang="ko-KR" altLang="en-US" sz="1100" dirty="0" smtClean="0"/>
              <a:t>구성 분자를 상호 충돌시켜 발생한 마찰열에 의해 미생물이 사멸되는 원리다</a:t>
            </a:r>
            <a:r>
              <a:rPr lang="en-US" altLang="ko-KR" sz="1100" dirty="0" smtClean="0"/>
              <a:t>. </a:t>
            </a:r>
            <a:r>
              <a:rPr lang="ko-KR" altLang="en-US" sz="1100" u="sng" dirty="0" smtClean="0"/>
              <a:t>이번 실험 결과 칫솔에 남아있는 세균 수는 </a:t>
            </a:r>
            <a:r>
              <a:rPr lang="en-US" altLang="ko-KR" sz="1100" u="sng" dirty="0" smtClean="0"/>
              <a:t>30</a:t>
            </a:r>
            <a:r>
              <a:rPr lang="ko-KR" altLang="en-US" sz="1100" u="sng" dirty="0" smtClean="0"/>
              <a:t>초 및 </a:t>
            </a:r>
            <a:r>
              <a:rPr lang="en-US" altLang="ko-KR" sz="1100" u="sng" dirty="0" smtClean="0"/>
              <a:t>1</a:t>
            </a:r>
            <a:r>
              <a:rPr lang="ko-KR" altLang="en-US" sz="1100" u="sng" dirty="0" smtClean="0"/>
              <a:t>분 살균 후에 현저하게 감소했고</a:t>
            </a:r>
            <a:r>
              <a:rPr lang="en-US" altLang="ko-KR" sz="1100" u="sng" dirty="0" smtClean="0"/>
              <a:t>, </a:t>
            </a:r>
            <a:r>
              <a:rPr lang="ko-KR" altLang="en-US" sz="1100" u="sng" dirty="0" smtClean="0"/>
              <a:t>특히 </a:t>
            </a:r>
            <a:r>
              <a:rPr lang="en-US" altLang="ko-KR" sz="1100" u="sng" dirty="0" smtClean="0"/>
              <a:t>24</a:t>
            </a:r>
            <a:r>
              <a:rPr lang="ko-KR" altLang="en-US" sz="1100" u="sng" dirty="0" smtClean="0"/>
              <a:t>시간 건조 후 </a:t>
            </a:r>
            <a:r>
              <a:rPr lang="en-US" altLang="ko-KR" sz="1100" u="sng" dirty="0" smtClean="0"/>
              <a:t>1</a:t>
            </a:r>
            <a:r>
              <a:rPr lang="ko-KR" altLang="en-US" sz="1100" u="sng" dirty="0" smtClean="0"/>
              <a:t>분간 살균했을 때의 살균효과는 </a:t>
            </a:r>
            <a:r>
              <a:rPr lang="en-US" altLang="ko-KR" sz="1100" u="sng" dirty="0" smtClean="0"/>
              <a:t>98%</a:t>
            </a:r>
            <a:r>
              <a:rPr lang="ko-KR" altLang="en-US" sz="1100" u="sng" dirty="0" smtClean="0"/>
              <a:t>로 가장 높았다</a:t>
            </a:r>
            <a:r>
              <a:rPr lang="en-US" altLang="ko-KR" sz="1100" u="sng" dirty="0" smtClean="0"/>
              <a:t>.</a:t>
            </a:r>
            <a:r>
              <a:rPr lang="ko-KR" altLang="en-US" sz="1100" dirty="0" smtClean="0"/>
              <a:t> </a:t>
            </a:r>
          </a:p>
          <a:p>
            <a:r>
              <a:rPr lang="ko-KR" altLang="en-US" sz="1100" dirty="0" smtClean="0"/>
              <a:t>다만 강한 마이크로파에 의해 칫솔의 물리적 성질이 변할 수 있는 만큼 매일 사용하는 것보다는 주 </a:t>
            </a:r>
            <a:r>
              <a:rPr lang="en-US" altLang="ko-KR" sz="1100" dirty="0" smtClean="0"/>
              <a:t>1~2</a:t>
            </a:r>
            <a:r>
              <a:rPr lang="ko-KR" altLang="en-US" sz="1100" dirty="0" smtClean="0"/>
              <a:t>회 정도 살균이 바람직한 것으로 평가됐다</a:t>
            </a:r>
            <a:r>
              <a:rPr lang="en-US" altLang="ko-KR" sz="1100" dirty="0" smtClean="0"/>
              <a:t>. </a:t>
            </a:r>
          </a:p>
          <a:p>
            <a:r>
              <a:rPr lang="ko-KR" altLang="en-US" sz="1100" dirty="0" smtClean="0"/>
              <a:t>이런 살균 외에 칫솔의 건조도 매우 중요한데 햇볕이 잘 들고 바람이 통하는 창가에서 완전히 말리는 것이 좋고</a:t>
            </a:r>
            <a:r>
              <a:rPr lang="en-US" altLang="ko-KR" sz="1100" dirty="0" smtClean="0"/>
              <a:t>, </a:t>
            </a:r>
            <a:r>
              <a:rPr lang="ko-KR" altLang="en-US" sz="1100" dirty="0" smtClean="0"/>
              <a:t>아무리 살균을 잘 하더라도 </a:t>
            </a:r>
            <a:r>
              <a:rPr lang="en-US" altLang="ko-KR" sz="1100" dirty="0" smtClean="0"/>
              <a:t>3</a:t>
            </a:r>
            <a:r>
              <a:rPr lang="ko-KR" altLang="en-US" sz="1100" dirty="0" smtClean="0"/>
              <a:t>개월에 한 번씩은 칫솔을 교체해서 사용해야 한다</a:t>
            </a:r>
            <a:r>
              <a:rPr lang="en-US" altLang="ko-KR" sz="1100" dirty="0" smtClean="0"/>
              <a:t>. </a:t>
            </a:r>
          </a:p>
          <a:p>
            <a:r>
              <a:rPr lang="ko-KR" altLang="en-US" sz="1100" b="1" dirty="0" smtClean="0"/>
              <a:t>◇ </a:t>
            </a:r>
            <a:r>
              <a:rPr lang="ko-KR" altLang="en-US" sz="1100" b="1" dirty="0" smtClean="0">
                <a:solidFill>
                  <a:schemeClr val="accent6">
                    <a:lumMod val="75000"/>
                  </a:schemeClr>
                </a:solidFill>
              </a:rPr>
              <a:t>양치 후 따뜻한 물로 헹구면 입 냄새 줄어 </a:t>
            </a:r>
            <a:endParaRPr lang="ko-KR" altLang="en-US" sz="1100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altLang="ko-KR" sz="1100" b="1" dirty="0" smtClean="0"/>
              <a:t>=</a:t>
            </a:r>
            <a:r>
              <a:rPr lang="ko-KR" altLang="en-US" sz="1100" b="1" dirty="0" smtClean="0"/>
              <a:t> </a:t>
            </a:r>
            <a:r>
              <a:rPr lang="ko-KR" altLang="en-US" sz="1100" u="sng" dirty="0" smtClean="0"/>
              <a:t>양치를 할 때는 찬물보다 따뜻한 물로 입을 헹구는 게 </a:t>
            </a:r>
            <a:r>
              <a:rPr lang="ko-KR" altLang="en-US" sz="1100" u="sng" dirty="0" err="1" smtClean="0"/>
              <a:t>입속</a:t>
            </a:r>
            <a:r>
              <a:rPr lang="ko-KR" altLang="en-US" sz="1100" u="sng" dirty="0" smtClean="0"/>
              <a:t> 세균도 줄이고 입 냄새도 줄이는 데 도움이 되는 것으로 나타났다</a:t>
            </a:r>
            <a:r>
              <a:rPr lang="en-US" altLang="ko-KR" sz="1100" u="sng" dirty="0" smtClean="0"/>
              <a:t>.</a:t>
            </a:r>
            <a:r>
              <a:rPr lang="ko-KR" altLang="en-US" sz="1100" dirty="0" smtClean="0"/>
              <a:t> </a:t>
            </a:r>
          </a:p>
          <a:p>
            <a:r>
              <a:rPr lang="ko-KR" altLang="en-US" sz="1100" dirty="0" smtClean="0"/>
              <a:t>강릉영동대학 </a:t>
            </a:r>
            <a:r>
              <a:rPr lang="ko-KR" altLang="en-US" sz="1100" dirty="0" err="1" smtClean="0"/>
              <a:t>치위생과</a:t>
            </a:r>
            <a:r>
              <a:rPr lang="ko-KR" altLang="en-US" sz="1100" dirty="0" smtClean="0"/>
              <a:t> </a:t>
            </a:r>
            <a:r>
              <a:rPr lang="ko-KR" altLang="en-US" sz="1100" dirty="0" err="1" smtClean="0"/>
              <a:t>최우양</a:t>
            </a:r>
            <a:r>
              <a:rPr lang="en-US" altLang="ko-KR" sz="1100" dirty="0" smtClean="0"/>
              <a:t>,</a:t>
            </a:r>
            <a:r>
              <a:rPr lang="ko-KR" altLang="en-US" sz="1100" dirty="0" smtClean="0"/>
              <a:t>김현숙 교수 연구팀이 내놓은 </a:t>
            </a:r>
            <a:r>
              <a:rPr lang="en-US" altLang="ko-KR" sz="1100" dirty="0" smtClean="0"/>
              <a:t>'</a:t>
            </a:r>
            <a:r>
              <a:rPr lang="ko-KR" altLang="en-US" sz="1100" dirty="0" err="1" smtClean="0"/>
              <a:t>잇솔질</a:t>
            </a:r>
            <a:r>
              <a:rPr lang="ko-KR" altLang="en-US" sz="1100" dirty="0" smtClean="0"/>
              <a:t> 후 양칫물 온도가 구취에 미치는 영향</a:t>
            </a:r>
            <a:r>
              <a:rPr lang="en-US" altLang="ko-KR" sz="1100" dirty="0" smtClean="0"/>
              <a:t>' </a:t>
            </a:r>
            <a:r>
              <a:rPr lang="ko-KR" altLang="en-US" sz="1100" dirty="0" smtClean="0"/>
              <a:t>논문을 보면 치약의 세정제 성분이 따뜻한 물에서 잘 녹아 양치질 효과가 높은 것으로 분석됐다</a:t>
            </a:r>
            <a:r>
              <a:rPr lang="en-US" altLang="ko-KR" sz="1100" dirty="0" smtClean="0"/>
              <a:t>. </a:t>
            </a:r>
            <a:r>
              <a:rPr lang="ko-KR" altLang="en-US" sz="1100" dirty="0" smtClean="0"/>
              <a:t>이는 결과적으로 입속 </a:t>
            </a:r>
            <a:r>
              <a:rPr lang="ko-KR" altLang="en-US" sz="1100" dirty="0" err="1" smtClean="0"/>
              <a:t>세균막</a:t>
            </a:r>
            <a:r>
              <a:rPr lang="ko-KR" altLang="en-US" sz="1100" dirty="0" smtClean="0"/>
              <a:t> 지수를 낮춰 입 냄새를 줄이는 효과도 관찰됐다</a:t>
            </a:r>
            <a:r>
              <a:rPr lang="en-US" altLang="ko-KR" sz="1100" dirty="0" smtClean="0"/>
              <a:t>. </a:t>
            </a:r>
          </a:p>
          <a:p>
            <a:r>
              <a:rPr lang="ko-KR" altLang="en-US" sz="1100" dirty="0" smtClean="0"/>
              <a:t>입 냄새는 각종 </a:t>
            </a:r>
            <a:r>
              <a:rPr lang="ko-KR" altLang="en-US" sz="1100" dirty="0" err="1" smtClean="0"/>
              <a:t>입속</a:t>
            </a:r>
            <a:r>
              <a:rPr lang="ko-KR" altLang="en-US" sz="1100" dirty="0" smtClean="0"/>
              <a:t> 세균에 의해 분해되면서 생성되는 휘발성 </a:t>
            </a:r>
            <a:r>
              <a:rPr lang="ko-KR" altLang="en-US" sz="1100" dirty="0" err="1" smtClean="0"/>
              <a:t>황화합물이</a:t>
            </a:r>
            <a:r>
              <a:rPr lang="ko-KR" altLang="en-US" sz="1100" dirty="0" smtClean="0"/>
              <a:t> 활성화돼 나타나는데 이는 온도와 밀접한 관련이 있다는 게 연구팀의 설명이다</a:t>
            </a:r>
            <a:r>
              <a:rPr lang="en-US" altLang="ko-KR" sz="1100" dirty="0" smtClean="0"/>
              <a:t>. </a:t>
            </a:r>
            <a:r>
              <a:rPr lang="ko-KR" altLang="en-US" sz="1100" dirty="0" smtClean="0"/>
              <a:t>따뜻한 물에 세제를 풀어 빨래를 하면 찬물에 하는 것보다 효과적인 것처럼 양치할 때도 치약의 세정제 성분이 따뜻한 물에 더 잘 녹아 치태가 잘 씻긴다는 것이다</a:t>
            </a:r>
            <a:r>
              <a:rPr lang="en-US" altLang="ko-KR" sz="1100" dirty="0" smtClean="0"/>
              <a:t>. </a:t>
            </a:r>
          </a:p>
          <a:p>
            <a:r>
              <a:rPr lang="ko-KR" altLang="en-US" sz="1100" dirty="0" smtClean="0"/>
              <a:t>실험에서 연구팀은 양칫물의 온도를 찬 물</a:t>
            </a:r>
            <a:r>
              <a:rPr lang="en-US" altLang="ko-KR" sz="1100" dirty="0" smtClean="0"/>
              <a:t>(20℃), </a:t>
            </a:r>
            <a:r>
              <a:rPr lang="ko-KR" altLang="en-US" sz="1100" dirty="0" smtClean="0"/>
              <a:t>미지근한 물</a:t>
            </a:r>
            <a:r>
              <a:rPr lang="en-US" altLang="ko-KR" sz="1100" dirty="0" smtClean="0"/>
              <a:t>(35℃), </a:t>
            </a:r>
            <a:r>
              <a:rPr lang="ko-KR" altLang="en-US" sz="1100" dirty="0" smtClean="0"/>
              <a:t>따뜻한 물</a:t>
            </a:r>
            <a:r>
              <a:rPr lang="en-US" altLang="ko-KR" sz="1100" dirty="0" smtClean="0"/>
              <a:t>(50℃)</a:t>
            </a:r>
            <a:r>
              <a:rPr lang="ko-KR" altLang="en-US" sz="1100" dirty="0" smtClean="0"/>
              <a:t>로 설정하고 </a:t>
            </a:r>
            <a:r>
              <a:rPr lang="ko-KR" altLang="en-US" sz="1100" dirty="0" err="1" smtClean="0"/>
              <a:t>입속</a:t>
            </a:r>
            <a:r>
              <a:rPr lang="ko-KR" altLang="en-US" sz="1100" dirty="0" smtClean="0"/>
              <a:t> </a:t>
            </a:r>
            <a:r>
              <a:rPr lang="ko-KR" altLang="en-US" sz="1100" dirty="0" err="1" smtClean="0"/>
              <a:t>세균막</a:t>
            </a:r>
            <a:r>
              <a:rPr lang="ko-KR" altLang="en-US" sz="1100" dirty="0" smtClean="0"/>
              <a:t> 지수와 입 냄새 정도를 측정했다</a:t>
            </a:r>
            <a:r>
              <a:rPr lang="en-US" altLang="ko-KR" sz="1100" dirty="0" smtClean="0"/>
              <a:t>. </a:t>
            </a:r>
            <a:r>
              <a:rPr lang="ko-KR" altLang="en-US" sz="1100" dirty="0" smtClean="0"/>
              <a:t>그 결과 찬물로 양치했을 때는 </a:t>
            </a:r>
            <a:r>
              <a:rPr lang="ko-KR" altLang="en-US" sz="1100" dirty="0" err="1" smtClean="0"/>
              <a:t>세균막</a:t>
            </a:r>
            <a:r>
              <a:rPr lang="ko-KR" altLang="en-US" sz="1100" dirty="0" smtClean="0"/>
              <a:t> 지수가 평균 </a:t>
            </a:r>
            <a:r>
              <a:rPr lang="en-US" altLang="ko-KR" sz="1100" dirty="0" smtClean="0"/>
              <a:t>22.8</a:t>
            </a:r>
            <a:r>
              <a:rPr lang="ko-KR" altLang="en-US" sz="1100" dirty="0" smtClean="0"/>
              <a:t>점 줄었는데 따뜻한 물로 양치했을 때는 평균 </a:t>
            </a:r>
            <a:r>
              <a:rPr lang="en-US" altLang="ko-KR" sz="1100" dirty="0" smtClean="0"/>
              <a:t>31.3</a:t>
            </a:r>
            <a:r>
              <a:rPr lang="ko-KR" altLang="en-US" sz="1100" dirty="0" smtClean="0"/>
              <a:t>점이 줄었다</a:t>
            </a:r>
            <a:r>
              <a:rPr lang="en-US" altLang="ko-KR" sz="1100" dirty="0" smtClean="0"/>
              <a:t>. </a:t>
            </a:r>
            <a:r>
              <a:rPr lang="ko-KR" altLang="en-US" sz="1100" dirty="0" smtClean="0"/>
              <a:t>입 냄새 정도 역시 찬물로 양치했을 때는 </a:t>
            </a:r>
            <a:r>
              <a:rPr lang="en-US" altLang="ko-KR" sz="1100" dirty="0" smtClean="0"/>
              <a:t>9.7</a:t>
            </a:r>
            <a:r>
              <a:rPr lang="ko-KR" altLang="en-US" sz="1100" dirty="0" smtClean="0"/>
              <a:t>점이 줄어든 반면 따뜻한 물로 양치했을 때는 </a:t>
            </a:r>
            <a:r>
              <a:rPr lang="en-US" altLang="ko-KR" sz="1100" dirty="0" smtClean="0"/>
              <a:t>13.2</a:t>
            </a:r>
            <a:r>
              <a:rPr lang="ko-KR" altLang="en-US" sz="1100" dirty="0" smtClean="0"/>
              <a:t>점이 줄어든 결과를 나타냈다</a:t>
            </a:r>
            <a:r>
              <a:rPr lang="en-US" altLang="ko-KR" sz="1100" dirty="0" smtClean="0"/>
              <a:t>. </a:t>
            </a:r>
          </a:p>
          <a:p>
            <a:r>
              <a:rPr lang="ko-KR" altLang="en-US" sz="1100" dirty="0" smtClean="0"/>
              <a:t>물론 양치할 때 치아 구석구석은 물론 혀 안쪽과 천장</a:t>
            </a:r>
            <a:r>
              <a:rPr lang="en-US" altLang="ko-KR" sz="1100" dirty="0" smtClean="0"/>
              <a:t>, </a:t>
            </a:r>
            <a:r>
              <a:rPr lang="ko-KR" altLang="en-US" sz="1100" dirty="0" smtClean="0"/>
              <a:t>볼 안쪽도 꼼꼼히 닦으면 입 냄새를 없애는 데 더욱 효과적이다</a:t>
            </a:r>
            <a:r>
              <a:rPr lang="en-US" altLang="ko-KR" sz="1100" dirty="0" smtClean="0"/>
              <a:t>. </a:t>
            </a:r>
          </a:p>
          <a:p>
            <a:endParaRPr lang="ko-KR" altLang="en-US" sz="1100" dirty="0">
              <a:ea typeface="굴림" pitchFamily="50" charset="-127"/>
            </a:endParaRPr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7" name="그림 6" descr="치솔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29132" y="428596"/>
            <a:ext cx="1517826" cy="11121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500042" y="1357290"/>
            <a:ext cx="58579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357166" y="1142976"/>
            <a:ext cx="6215106" cy="7709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 smtClean="0">
                <a:solidFill>
                  <a:schemeClr val="accent2">
                    <a:lumMod val="75000"/>
                  </a:schemeClr>
                </a:solidFill>
              </a:rPr>
              <a:t>2013</a:t>
            </a:r>
            <a:r>
              <a:rPr lang="ko-KR" altLang="en-US" sz="1400" b="1" dirty="0" smtClean="0">
                <a:solidFill>
                  <a:schemeClr val="accent2">
                    <a:lumMod val="75000"/>
                  </a:schemeClr>
                </a:solidFill>
              </a:rPr>
              <a:t>년 새 해 부자 되는 방법</a:t>
            </a:r>
            <a:r>
              <a:rPr lang="ko-KR" altLang="en-US" sz="14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</a:p>
          <a:p>
            <a:r>
              <a:rPr lang="ko-KR" altLang="en-US" sz="1100" b="1" dirty="0" smtClean="0"/>
              <a:t/>
            </a:r>
            <a:br>
              <a:rPr lang="ko-KR" altLang="en-US" sz="1100" b="1" dirty="0" smtClean="0"/>
            </a:br>
            <a:r>
              <a:rPr lang="en-US" altLang="ko-KR" sz="11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1. </a:t>
            </a:r>
            <a:r>
              <a:rPr lang="ko-KR" altLang="en-US" sz="11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먼저 저축하고 나중에 써라</a:t>
            </a:r>
            <a:r>
              <a:rPr lang="en-US" altLang="ko-KR" sz="11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.</a:t>
            </a:r>
            <a:r>
              <a:rPr lang="en-US" altLang="ko-KR" sz="1100" b="1" dirty="0" smtClean="0"/>
              <a:t> </a:t>
            </a:r>
            <a:endParaRPr lang="ko-KR" altLang="en-US" sz="1100" dirty="0" smtClean="0"/>
          </a:p>
          <a:p>
            <a:r>
              <a:rPr lang="ko-KR" altLang="en-US" sz="1100" dirty="0" smtClean="0"/>
              <a:t>생활비를 쓰고 난 후 저축하는 것과 먼저 저축한 뒤 생활비를 쓰는 것에는 큰 차이가 있다</a:t>
            </a:r>
            <a:r>
              <a:rPr lang="en-US" altLang="ko-KR" sz="1100" dirty="0" smtClean="0"/>
              <a:t>. </a:t>
            </a:r>
            <a:r>
              <a:rPr lang="ko-KR" altLang="en-US" sz="1100" dirty="0" smtClean="0"/>
              <a:t>비상시를 대비해 이 정도는 남겨둬야지 생각하지 말고 은행잔고 몇 만원만 남겨놓고 저축하자</a:t>
            </a:r>
            <a:r>
              <a:rPr lang="en-US" altLang="ko-KR" sz="1100" dirty="0" smtClean="0"/>
              <a:t>. </a:t>
            </a:r>
            <a:r>
              <a:rPr lang="ko-KR" altLang="en-US" sz="1100" dirty="0" smtClean="0"/>
              <a:t>남아 있는 잔고가 얼마 되지 않을 때는 저절로 아끼게 된다</a:t>
            </a:r>
            <a:r>
              <a:rPr lang="en-US" altLang="ko-KR" sz="1100" dirty="0" smtClean="0"/>
              <a:t>. </a:t>
            </a:r>
          </a:p>
          <a:p>
            <a:r>
              <a:rPr lang="en-US" altLang="ko-KR" sz="11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2. </a:t>
            </a:r>
            <a:r>
              <a:rPr lang="ko-KR" altLang="en-US" sz="11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싸니까 사도 괜찮겠지 하는 생각을 버려라</a:t>
            </a:r>
            <a:r>
              <a:rPr lang="en-US" altLang="ko-KR" sz="11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.</a:t>
            </a:r>
            <a:r>
              <a:rPr lang="ko-KR" altLang="en-US" sz="11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endParaRPr lang="ko-KR" altLang="en-US" sz="11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ko-KR" altLang="en-US" sz="1100" dirty="0" smtClean="0"/>
              <a:t>싼 물건을 보면 덥석 사버리는 경우가 있다</a:t>
            </a:r>
            <a:r>
              <a:rPr lang="en-US" altLang="ko-KR" sz="1100" dirty="0" smtClean="0"/>
              <a:t>. </a:t>
            </a:r>
            <a:r>
              <a:rPr lang="ko-KR" altLang="en-US" sz="1100" dirty="0" smtClean="0"/>
              <a:t>사고 나면 싸게 샀으니 돈 벌었구나 하며 좋아하게 되지만</a:t>
            </a:r>
            <a:r>
              <a:rPr lang="en-US" altLang="ko-KR" sz="1100" dirty="0" smtClean="0"/>
              <a:t>, </a:t>
            </a:r>
            <a:r>
              <a:rPr lang="ko-KR" altLang="en-US" sz="1100" dirty="0" smtClean="0"/>
              <a:t>싸게 샀어도 꼭 필요한 물건이 아니었다면 허튼 돈을 쓰게 된 것이다</a:t>
            </a:r>
            <a:r>
              <a:rPr lang="en-US" altLang="ko-KR" sz="1100" dirty="0" smtClean="0"/>
              <a:t>. </a:t>
            </a:r>
          </a:p>
          <a:p>
            <a:r>
              <a:rPr lang="en-US" altLang="ko-KR" sz="11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3. </a:t>
            </a:r>
            <a:r>
              <a:rPr lang="ko-KR" altLang="en-US" sz="11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절세상품을 최대한 활용하라</a:t>
            </a:r>
            <a:r>
              <a:rPr lang="en-US" altLang="ko-KR" sz="11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.</a:t>
            </a:r>
            <a:r>
              <a:rPr lang="ko-KR" altLang="en-US" sz="11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</a:p>
          <a:p>
            <a:r>
              <a:rPr lang="ko-KR" altLang="en-US" sz="1100" dirty="0" smtClean="0"/>
              <a:t>소득이 있는 곳엔 반드시 세금이 따라붙게 마련</a:t>
            </a:r>
            <a:r>
              <a:rPr lang="en-US" altLang="ko-KR" sz="1100" dirty="0" smtClean="0"/>
              <a:t>. </a:t>
            </a:r>
            <a:r>
              <a:rPr lang="ko-KR" altLang="en-US" sz="1100" dirty="0" smtClean="0"/>
              <a:t>자신의 손에 쥘 수 있는 돈은 세금을 제외한 금액이기 때문에 금융상품을 선택할 때는 항상 </a:t>
            </a:r>
            <a:r>
              <a:rPr lang="ko-KR" altLang="en-US" sz="1100" dirty="0" err="1" smtClean="0"/>
              <a:t>세후</a:t>
            </a:r>
            <a:r>
              <a:rPr lang="ko-KR" altLang="en-US" sz="1100" dirty="0" smtClean="0"/>
              <a:t> 수익을 비교해야 한다</a:t>
            </a:r>
            <a:r>
              <a:rPr lang="en-US" altLang="ko-KR" sz="1100" dirty="0" smtClean="0"/>
              <a:t>. </a:t>
            </a:r>
            <a:r>
              <a:rPr lang="ko-KR" altLang="en-US" sz="1100" dirty="0" smtClean="0"/>
              <a:t>비과세 상품과 세금우대 상품을 </a:t>
            </a:r>
            <a:r>
              <a:rPr lang="ko-KR" altLang="en-US" sz="1100" dirty="0" err="1" smtClean="0"/>
              <a:t>눈여겨</a:t>
            </a:r>
            <a:r>
              <a:rPr lang="ko-KR" altLang="en-US" sz="1100" dirty="0" smtClean="0"/>
              <a:t> 보자</a:t>
            </a:r>
            <a:r>
              <a:rPr lang="en-US" altLang="ko-KR" sz="1100" dirty="0" smtClean="0"/>
              <a:t>. </a:t>
            </a:r>
          </a:p>
          <a:p>
            <a:r>
              <a:rPr lang="en-US" altLang="ko-KR" sz="11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4. </a:t>
            </a:r>
            <a:r>
              <a:rPr lang="ko-KR" altLang="en-US" sz="11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은행을 버리자</a:t>
            </a:r>
            <a:r>
              <a:rPr lang="ko-KR" altLang="en-US" sz="11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</a:p>
          <a:p>
            <a:r>
              <a:rPr lang="ko-KR" altLang="en-US" sz="1100" dirty="0" smtClean="0"/>
              <a:t>각종 수수료</a:t>
            </a:r>
            <a:r>
              <a:rPr lang="en-US" altLang="ko-KR" sz="1100" dirty="0" smtClean="0"/>
              <a:t>, </a:t>
            </a:r>
            <a:r>
              <a:rPr lang="ko-KR" altLang="en-US" sz="1100" dirty="0" smtClean="0"/>
              <a:t>게다가 금리는 너무 낮다</a:t>
            </a:r>
            <a:r>
              <a:rPr lang="en-US" altLang="ko-KR" sz="1100" dirty="0" smtClean="0"/>
              <a:t>. </a:t>
            </a:r>
            <a:r>
              <a:rPr lang="ko-KR" altLang="en-US" sz="1100" dirty="0" smtClean="0"/>
              <a:t>세금 떼고 물가상승률을 감안해 보면 분명 실질금리는 마이너스다</a:t>
            </a:r>
            <a:r>
              <a:rPr lang="en-US" altLang="ko-KR" sz="1100" dirty="0" smtClean="0"/>
              <a:t>. </a:t>
            </a:r>
            <a:r>
              <a:rPr lang="ko-KR" altLang="en-US" sz="1100" dirty="0" smtClean="0"/>
              <a:t>이제는 은행을 떠나 </a:t>
            </a:r>
            <a:r>
              <a:rPr lang="en-US" altLang="ko-KR" sz="1100" dirty="0" smtClean="0"/>
              <a:t>2</a:t>
            </a:r>
            <a:r>
              <a:rPr lang="ko-KR" altLang="en-US" sz="1100" dirty="0" smtClean="0"/>
              <a:t>금융권에 관심을 가져라</a:t>
            </a:r>
            <a:r>
              <a:rPr lang="en-US" altLang="ko-KR" sz="1100" dirty="0" smtClean="0"/>
              <a:t>. </a:t>
            </a:r>
          </a:p>
          <a:p>
            <a:r>
              <a:rPr lang="en-US" altLang="ko-KR" sz="11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5. </a:t>
            </a:r>
            <a:r>
              <a:rPr lang="ko-KR" altLang="en-US" sz="11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신용카드는 없다고 생각하라</a:t>
            </a:r>
            <a:r>
              <a:rPr lang="ko-KR" altLang="en-US" sz="11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</a:p>
          <a:p>
            <a:r>
              <a:rPr lang="ko-KR" altLang="en-US" sz="1100" dirty="0" smtClean="0"/>
              <a:t>신용카드는 외상거래라는 특성상 과소비로 치달을 위험이 상당하다</a:t>
            </a:r>
            <a:r>
              <a:rPr lang="en-US" altLang="ko-KR" sz="1100" dirty="0" smtClean="0"/>
              <a:t>. </a:t>
            </a:r>
            <a:r>
              <a:rPr lang="ko-KR" altLang="en-US" sz="1100" dirty="0" smtClean="0"/>
              <a:t>실제로 한 심리학 보고서에 따르면</a:t>
            </a:r>
            <a:r>
              <a:rPr lang="en-US" altLang="ko-KR" sz="1100" dirty="0" smtClean="0"/>
              <a:t>, </a:t>
            </a:r>
            <a:r>
              <a:rPr lang="ko-KR" altLang="en-US" sz="1100" dirty="0" smtClean="0"/>
              <a:t>신용카드를 사용할 때의 구매금액은 현금 사용 시보다 </a:t>
            </a:r>
            <a:r>
              <a:rPr lang="en-US" altLang="ko-KR" sz="1100" dirty="0" smtClean="0"/>
              <a:t>2</a:t>
            </a:r>
            <a:r>
              <a:rPr lang="ko-KR" altLang="en-US" sz="1100" dirty="0" smtClean="0"/>
              <a:t>배가 넘는다고 밝혔다</a:t>
            </a:r>
            <a:r>
              <a:rPr lang="en-US" altLang="ko-KR" sz="1100" dirty="0" smtClean="0"/>
              <a:t>. </a:t>
            </a:r>
            <a:r>
              <a:rPr lang="ko-KR" altLang="en-US" sz="1100" dirty="0" smtClean="0"/>
              <a:t>따라서</a:t>
            </a:r>
            <a:r>
              <a:rPr lang="en-US" altLang="ko-KR" sz="1100" dirty="0" smtClean="0"/>
              <a:t>, </a:t>
            </a:r>
            <a:r>
              <a:rPr lang="ko-KR" altLang="en-US" sz="1100" dirty="0" smtClean="0"/>
              <a:t>자기통제력이 떨어진다고 생각하면 아예 신용카드를 만들지 말라</a:t>
            </a:r>
            <a:r>
              <a:rPr lang="en-US" altLang="ko-KR" sz="1100" dirty="0" smtClean="0"/>
              <a:t>. </a:t>
            </a:r>
            <a:r>
              <a:rPr lang="ko-KR" altLang="en-US" sz="1100" dirty="0" smtClean="0"/>
              <a:t>그 대신 체크카드를 만들어도 불편함은 전혀 없을 것이다</a:t>
            </a:r>
            <a:r>
              <a:rPr lang="en-US" altLang="ko-KR" sz="1100" dirty="0" smtClean="0"/>
              <a:t>. </a:t>
            </a:r>
          </a:p>
          <a:p>
            <a:r>
              <a:rPr lang="en-US" altLang="ko-KR" sz="11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6. </a:t>
            </a:r>
            <a:r>
              <a:rPr lang="ko-KR" altLang="en-US" sz="11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모으는 기간은 짧게</a:t>
            </a:r>
            <a:r>
              <a:rPr lang="en-US" altLang="ko-KR" sz="11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 </a:t>
            </a:r>
            <a:r>
              <a:rPr lang="ko-KR" altLang="en-US" sz="11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굴리는 기간은 길게 잡자</a:t>
            </a:r>
            <a:r>
              <a:rPr lang="en-US" altLang="ko-KR" sz="11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.</a:t>
            </a:r>
            <a:r>
              <a:rPr lang="ko-KR" altLang="en-US" sz="11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</a:p>
          <a:p>
            <a:r>
              <a:rPr lang="ko-KR" altLang="en-US" sz="1100" dirty="0" smtClean="0"/>
              <a:t>재테크의 초기단계는 </a:t>
            </a:r>
            <a:r>
              <a:rPr lang="en-US" altLang="ko-KR" sz="1100" dirty="0" smtClean="0"/>
              <a:t>'</a:t>
            </a:r>
            <a:r>
              <a:rPr lang="ko-KR" altLang="en-US" sz="1100" dirty="0" smtClean="0"/>
              <a:t>종자돈</a:t>
            </a:r>
            <a:r>
              <a:rPr lang="en-US" altLang="ko-KR" sz="1100" dirty="0" smtClean="0"/>
              <a:t>'</a:t>
            </a:r>
            <a:r>
              <a:rPr lang="ko-KR" altLang="en-US" sz="1100" dirty="0" smtClean="0"/>
              <a:t>을 만드는 것이다</a:t>
            </a:r>
            <a:r>
              <a:rPr lang="en-US" altLang="ko-KR" sz="1100" dirty="0" smtClean="0"/>
              <a:t>. </a:t>
            </a:r>
            <a:r>
              <a:rPr lang="ko-KR" altLang="en-US" sz="1100" dirty="0" smtClean="0"/>
              <a:t>그러나 한꺼번에 너무 많이 모으려 욕심을 부리면 손해다</a:t>
            </a:r>
            <a:r>
              <a:rPr lang="en-US" altLang="ko-KR" sz="1100" dirty="0" smtClean="0"/>
              <a:t>. </a:t>
            </a:r>
            <a:r>
              <a:rPr lang="ko-KR" altLang="en-US" sz="1100" dirty="0" smtClean="0"/>
              <a:t>목돈을 만드는 기간은 </a:t>
            </a:r>
            <a:r>
              <a:rPr lang="en-US" altLang="ko-KR" sz="1100" dirty="0" smtClean="0"/>
              <a:t>3</a:t>
            </a:r>
            <a:r>
              <a:rPr lang="ko-KR" altLang="en-US" sz="1100" dirty="0" smtClean="0"/>
              <a:t>년이면 충분하다</a:t>
            </a:r>
            <a:r>
              <a:rPr lang="en-US" altLang="ko-KR" sz="1100" dirty="0" smtClean="0"/>
              <a:t>. </a:t>
            </a:r>
          </a:p>
          <a:p>
            <a:r>
              <a:rPr lang="en-US" altLang="ko-KR" sz="11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7. </a:t>
            </a:r>
            <a:r>
              <a:rPr lang="ko-KR" altLang="en-US" sz="11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공과금을 점검하라</a:t>
            </a:r>
            <a:r>
              <a:rPr lang="en-US" altLang="ko-KR" sz="11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.</a:t>
            </a:r>
            <a:r>
              <a:rPr lang="ko-KR" altLang="en-US" sz="11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endParaRPr lang="ko-KR" altLang="en-US" sz="11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ko-KR" altLang="en-US" sz="1100" dirty="0" smtClean="0"/>
              <a:t>공과금은 고정적으로 나가는 돈이라고 생각해 체크 안 하는 경우가 많지만 </a:t>
            </a:r>
            <a:r>
              <a:rPr lang="ko-KR" altLang="en-US" sz="1100" dirty="0" err="1" smtClean="0"/>
              <a:t>가스비</a:t>
            </a:r>
            <a:r>
              <a:rPr lang="en-US" altLang="ko-KR" sz="1100" dirty="0" smtClean="0"/>
              <a:t>, </a:t>
            </a:r>
            <a:r>
              <a:rPr lang="ko-KR" altLang="en-US" sz="1100" dirty="0" smtClean="0"/>
              <a:t>전기세</a:t>
            </a:r>
            <a:r>
              <a:rPr lang="en-US" altLang="ko-KR" sz="1100" dirty="0" smtClean="0"/>
              <a:t>, </a:t>
            </a:r>
            <a:r>
              <a:rPr lang="ko-KR" altLang="en-US" sz="1100" dirty="0" smtClean="0"/>
              <a:t>수도세 등은 절약할 수 있는 부분이다</a:t>
            </a:r>
            <a:r>
              <a:rPr lang="en-US" altLang="ko-KR" sz="1100" dirty="0" smtClean="0"/>
              <a:t>. </a:t>
            </a:r>
            <a:r>
              <a:rPr lang="ko-KR" altLang="en-US" sz="1100" dirty="0" smtClean="0"/>
              <a:t>이번 달에 생활비가 많이 나갔다면 다음 달 공과금에서 만원을 줄이는 노력을 해보아라</a:t>
            </a:r>
            <a:r>
              <a:rPr lang="en-US" altLang="ko-KR" sz="1100" dirty="0" smtClean="0"/>
              <a:t>. </a:t>
            </a:r>
          </a:p>
          <a:p>
            <a:r>
              <a:rPr lang="en-US" altLang="ko-KR" sz="11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8. </a:t>
            </a:r>
            <a:r>
              <a:rPr lang="ko-KR" altLang="en-US" sz="11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친구관계를 점검하라</a:t>
            </a:r>
            <a:r>
              <a:rPr lang="en-US" altLang="ko-KR" sz="11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.</a:t>
            </a:r>
            <a:r>
              <a:rPr lang="ko-KR" altLang="en-US" sz="11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</a:p>
          <a:p>
            <a:r>
              <a:rPr lang="ko-KR" altLang="en-US" sz="1100" dirty="0" smtClean="0"/>
              <a:t>모임에 그냥 재미 삼아 나가 술값이나 음식 값으로 허비한 돈이 꽤 많을 것이다</a:t>
            </a:r>
            <a:r>
              <a:rPr lang="en-US" altLang="ko-KR" sz="1100" dirty="0" smtClean="0"/>
              <a:t>. </a:t>
            </a:r>
            <a:r>
              <a:rPr lang="ko-KR" altLang="en-US" sz="1100" dirty="0" smtClean="0"/>
              <a:t>친구는 만나라</a:t>
            </a:r>
            <a:r>
              <a:rPr lang="en-US" altLang="ko-KR" sz="1100" dirty="0" smtClean="0"/>
              <a:t>.  </a:t>
            </a:r>
            <a:r>
              <a:rPr lang="ko-KR" altLang="en-US" sz="1100" dirty="0" smtClean="0"/>
              <a:t>다만 중요하지 않거나</a:t>
            </a:r>
            <a:r>
              <a:rPr lang="en-US" altLang="ko-KR" sz="1100" dirty="0" smtClean="0"/>
              <a:t>, </a:t>
            </a:r>
            <a:r>
              <a:rPr lang="ko-KR" altLang="en-US" sz="1100" dirty="0" smtClean="0"/>
              <a:t>불필요한 모임에 나가는 것은 재테크의 해악이다</a:t>
            </a:r>
            <a:r>
              <a:rPr lang="en-US" altLang="ko-KR" sz="1100" dirty="0" smtClean="0"/>
              <a:t>. </a:t>
            </a:r>
            <a:r>
              <a:rPr lang="ko-KR" altLang="en-US" sz="1100" dirty="0" smtClean="0"/>
              <a:t>내게 소중하고 중요한 친구 사이에는 투자하되 나머지 관계는 과감히 청산하는 지혜도 필요하다</a:t>
            </a:r>
            <a:r>
              <a:rPr lang="en-US" altLang="ko-KR" sz="1100" dirty="0" smtClean="0"/>
              <a:t>. </a:t>
            </a:r>
          </a:p>
          <a:p>
            <a:r>
              <a:rPr lang="en-US" altLang="ko-KR" sz="11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9. </a:t>
            </a:r>
            <a:r>
              <a:rPr lang="ko-KR" altLang="en-US" sz="11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보험에 무리하게 돈을 넣지 말라</a:t>
            </a:r>
            <a:r>
              <a:rPr lang="en-US" altLang="ko-KR" sz="11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.</a:t>
            </a:r>
            <a:r>
              <a:rPr lang="ko-KR" altLang="en-US" sz="11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</a:p>
          <a:p>
            <a:r>
              <a:rPr lang="ko-KR" altLang="en-US" sz="1100" dirty="0" smtClean="0"/>
              <a:t>보험은 복권과 같은 것이다</a:t>
            </a:r>
            <a:r>
              <a:rPr lang="en-US" altLang="ko-KR" sz="1100" dirty="0" smtClean="0"/>
              <a:t>. </a:t>
            </a:r>
            <a:r>
              <a:rPr lang="ko-KR" altLang="en-US" sz="1100" dirty="0" smtClean="0"/>
              <a:t>일정한 돈을 내고 당첨될 확률이 적은 그 날을 위해 복권을 사듯이 만약에 있을 사고를 대비해 다달이 돈을 넣는 것이다</a:t>
            </a:r>
            <a:r>
              <a:rPr lang="en-US" altLang="ko-KR" sz="1100" dirty="0" smtClean="0"/>
              <a:t>. </a:t>
            </a:r>
            <a:r>
              <a:rPr lang="ko-KR" altLang="en-US" sz="1100" dirty="0" smtClean="0"/>
              <a:t>결국 특약 부분은 아무런 일이 없으면 없어지고 마는 돈이다</a:t>
            </a:r>
            <a:r>
              <a:rPr lang="en-US" altLang="ko-KR" sz="1100" dirty="0" smtClean="0"/>
              <a:t>. </a:t>
            </a:r>
            <a:r>
              <a:rPr lang="ko-KR" altLang="en-US" sz="1100" dirty="0" smtClean="0"/>
              <a:t>미래의 불투명한 일을 대비한다는 이유로 부담이 될 만큼의 보험금을 붓는 것은 현명하지 못하다</a:t>
            </a:r>
            <a:r>
              <a:rPr lang="en-US" altLang="ko-KR" sz="1100" dirty="0" smtClean="0"/>
              <a:t>. </a:t>
            </a:r>
            <a:r>
              <a:rPr lang="ko-KR" altLang="en-US" sz="1100" dirty="0" smtClean="0"/>
              <a:t>보험은 꼭 필요지만</a:t>
            </a:r>
            <a:r>
              <a:rPr lang="en-US" altLang="ko-KR" sz="1100" dirty="0" smtClean="0"/>
              <a:t>, </a:t>
            </a:r>
            <a:r>
              <a:rPr lang="ko-KR" altLang="en-US" sz="1100" dirty="0" smtClean="0"/>
              <a:t>최소한의 적은 돈으로 최대한의 보장을 받을 수 있도록 설계하는 것이 중요하다</a:t>
            </a:r>
            <a:r>
              <a:rPr lang="en-US" altLang="ko-KR" sz="1100" dirty="0" smtClean="0"/>
              <a:t>. </a:t>
            </a:r>
          </a:p>
          <a:p>
            <a:r>
              <a:rPr lang="en-US" altLang="ko-KR" sz="11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10. </a:t>
            </a:r>
            <a:r>
              <a:rPr lang="ko-KR" altLang="en-US" sz="11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몸값을 올려라</a:t>
            </a:r>
            <a:r>
              <a:rPr lang="en-US" altLang="ko-KR" sz="11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. </a:t>
            </a:r>
            <a:endParaRPr lang="ko-KR" altLang="en-US" sz="11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ko-KR" altLang="en-US" sz="1100" dirty="0" smtClean="0"/>
              <a:t>최고의 재테크는 자신의 몸값을 올리는 것이다</a:t>
            </a:r>
            <a:r>
              <a:rPr lang="en-US" altLang="ko-KR" sz="1100" dirty="0" smtClean="0"/>
              <a:t>. </a:t>
            </a:r>
            <a:r>
              <a:rPr lang="ko-KR" altLang="en-US" sz="1100" dirty="0" smtClean="0"/>
              <a:t>대부분의 샐러리맨 출신의 부자들은 자기 계발에 힘써 연봉을 올렸다</a:t>
            </a:r>
            <a:r>
              <a:rPr lang="en-US" altLang="ko-KR" sz="1100" dirty="0" smtClean="0"/>
              <a:t>. </a:t>
            </a:r>
            <a:r>
              <a:rPr lang="ko-KR" altLang="en-US" sz="1100" dirty="0" smtClean="0"/>
              <a:t>그리고 이렇게 해서 목돈 만들기를 빨리 마칠 수 있었고 또 투자를 할 수 있었다</a:t>
            </a:r>
            <a:r>
              <a:rPr lang="en-US" altLang="ko-KR" sz="1100" dirty="0" smtClean="0"/>
              <a:t>. </a:t>
            </a:r>
            <a:r>
              <a:rPr lang="ko-KR" altLang="en-US" sz="1100" dirty="0" smtClean="0"/>
              <a:t>강조하건대 재테크는 자기 계발과 함께 병행해야 하는 것이다</a:t>
            </a:r>
            <a:r>
              <a:rPr lang="en-US" altLang="ko-KR" sz="1100" dirty="0" smtClean="0"/>
              <a:t>. </a:t>
            </a:r>
            <a:r>
              <a:rPr lang="ko-KR" altLang="en-US" sz="1100" dirty="0" smtClean="0"/>
              <a:t>아무리 아낀다 하더라도 월급의 </a:t>
            </a:r>
            <a:r>
              <a:rPr lang="en-US" altLang="ko-KR" sz="1100" dirty="0" smtClean="0"/>
              <a:t>10~20%</a:t>
            </a:r>
            <a:r>
              <a:rPr lang="ko-KR" altLang="en-US" sz="1100" dirty="0" smtClean="0"/>
              <a:t>는 자기 계발비용으로 남겨 두자</a:t>
            </a:r>
            <a:r>
              <a:rPr lang="en-US" altLang="ko-KR" sz="1100" dirty="0" smtClean="0"/>
              <a:t>. </a:t>
            </a:r>
          </a:p>
          <a:p>
            <a:endParaRPr lang="ko-KR" altLang="en-US" sz="1100" dirty="0"/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7" name="그림 6" descr="ti087a181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86256" y="285720"/>
            <a:ext cx="1428760" cy="14287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70729" y="1205798"/>
            <a:ext cx="6215106" cy="7278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 smtClean="0">
                <a:solidFill>
                  <a:schemeClr val="accent4">
                    <a:lumMod val="75000"/>
                  </a:schemeClr>
                </a:solidFill>
              </a:rPr>
              <a:t>당신을 행복하게 만드는 방법 </a:t>
            </a:r>
            <a:r>
              <a:rPr lang="en-US" altLang="ko-KR" sz="1600" b="1" dirty="0" smtClean="0">
                <a:solidFill>
                  <a:schemeClr val="accent4">
                    <a:lumMod val="75000"/>
                  </a:schemeClr>
                </a:solidFill>
              </a:rPr>
              <a:t>6</a:t>
            </a:r>
            <a:r>
              <a:rPr lang="ko-KR" altLang="en-US" sz="1600" b="1" dirty="0" smtClean="0">
                <a:solidFill>
                  <a:schemeClr val="accent4">
                    <a:lumMod val="75000"/>
                  </a:schemeClr>
                </a:solidFill>
              </a:rPr>
              <a:t>가지</a:t>
            </a:r>
            <a:r>
              <a:rPr lang="ko-KR" altLang="en-US" sz="1100" dirty="0" smtClean="0"/>
              <a:t> </a:t>
            </a:r>
          </a:p>
          <a:p>
            <a:endParaRPr lang="en-US" altLang="ko-KR" sz="1100" dirty="0" smtClean="0"/>
          </a:p>
          <a:p>
            <a:r>
              <a:rPr lang="ko-KR" altLang="en-US" sz="1100" dirty="0" smtClean="0"/>
              <a:t>기분이 좋아지게 하는 방법으로 </a:t>
            </a:r>
            <a:r>
              <a:rPr lang="en-US" altLang="ko-KR" sz="1100" dirty="0" smtClean="0"/>
              <a:t>'</a:t>
            </a:r>
            <a:r>
              <a:rPr lang="ko-KR" altLang="en-US" sz="1100" dirty="0" smtClean="0"/>
              <a:t>설마</a:t>
            </a:r>
            <a:r>
              <a:rPr lang="en-US" altLang="ko-KR" sz="1100" dirty="0" smtClean="0"/>
              <a:t>' </a:t>
            </a:r>
            <a:r>
              <a:rPr lang="ko-KR" altLang="en-US" sz="1100" dirty="0" smtClean="0"/>
              <a:t>하는 것들이 있다</a:t>
            </a:r>
            <a:r>
              <a:rPr lang="en-US" altLang="ko-KR" sz="1100" dirty="0" smtClean="0"/>
              <a:t>. </a:t>
            </a:r>
            <a:r>
              <a:rPr lang="ko-KR" altLang="en-US" sz="1100" dirty="0" smtClean="0"/>
              <a:t>예를 들면 운동을 더 많이 하거나 어떤 사람을 포옹하거나 애완견을 쓰다듬는 것들이다</a:t>
            </a:r>
            <a:r>
              <a:rPr lang="en-US" altLang="ko-KR" sz="1100" dirty="0" smtClean="0"/>
              <a:t>. </a:t>
            </a:r>
            <a:r>
              <a:rPr lang="ko-KR" altLang="en-US" sz="1100" dirty="0" smtClean="0"/>
              <a:t>말도 </a:t>
            </a:r>
            <a:r>
              <a:rPr lang="ko-KR" altLang="en-US" sz="1100" dirty="0" err="1" smtClean="0"/>
              <a:t>안된다고</a:t>
            </a:r>
            <a:r>
              <a:rPr lang="en-US" altLang="ko-KR" sz="1100" dirty="0" smtClean="0"/>
              <a:t>? </a:t>
            </a:r>
            <a:r>
              <a:rPr lang="ko-KR" altLang="en-US" sz="1100" dirty="0" smtClean="0"/>
              <a:t>그렇다면 또 어떤 것이 있을까</a:t>
            </a:r>
            <a:r>
              <a:rPr lang="en-US" altLang="ko-KR" sz="1100" dirty="0" smtClean="0"/>
              <a:t>. </a:t>
            </a:r>
            <a:r>
              <a:rPr lang="ko-KR" altLang="en-US" sz="1100" dirty="0" smtClean="0"/>
              <a:t>미국 건강생활 사이트인 </a:t>
            </a:r>
            <a:r>
              <a:rPr lang="ko-KR" altLang="en-US" sz="1100" dirty="0" err="1" smtClean="0"/>
              <a:t>프리벤션닷컴이</a:t>
            </a:r>
            <a:r>
              <a:rPr lang="ko-KR" altLang="en-US" sz="1100" dirty="0" smtClean="0"/>
              <a:t> 최근 당신을 행복하게 만드는 다소 기묘한 방법 </a:t>
            </a:r>
            <a:r>
              <a:rPr lang="en-US" altLang="ko-KR" sz="1100" dirty="0" smtClean="0"/>
              <a:t>6</a:t>
            </a:r>
            <a:r>
              <a:rPr lang="ko-KR" altLang="en-US" sz="1100" dirty="0" smtClean="0"/>
              <a:t>가지를 소개했다</a:t>
            </a:r>
            <a:r>
              <a:rPr lang="en-US" altLang="ko-KR" sz="1100" dirty="0" smtClean="0"/>
              <a:t>. </a:t>
            </a:r>
          </a:p>
          <a:p>
            <a:endParaRPr lang="en-US" altLang="ko-KR" sz="1100" dirty="0" smtClean="0"/>
          </a:p>
          <a:p>
            <a:r>
              <a:rPr lang="ko-KR" altLang="en-US" sz="1100" dirty="0" smtClean="0">
                <a:solidFill>
                  <a:schemeClr val="accent6">
                    <a:lumMod val="75000"/>
                  </a:schemeClr>
                </a:solidFill>
              </a:rPr>
              <a:t>◆ 슬픈 영화를 보라 </a:t>
            </a:r>
          </a:p>
          <a:p>
            <a:r>
              <a:rPr lang="ko-KR" altLang="en-US" sz="1100" dirty="0" smtClean="0"/>
              <a:t>기분이 좋아지는 영화 목록에 </a:t>
            </a:r>
            <a:r>
              <a:rPr lang="en-US" altLang="ko-KR" sz="1100" dirty="0" smtClean="0"/>
              <a:t>'</a:t>
            </a:r>
            <a:r>
              <a:rPr lang="ko-KR" altLang="en-US" sz="1100" dirty="0" err="1" smtClean="0"/>
              <a:t>타이타닉</a:t>
            </a:r>
            <a:r>
              <a:rPr lang="en-US" altLang="ko-KR" sz="1100" dirty="0" smtClean="0"/>
              <a:t>'</a:t>
            </a:r>
            <a:r>
              <a:rPr lang="ko-KR" altLang="en-US" sz="1100" dirty="0" smtClean="0"/>
              <a:t>이나 </a:t>
            </a:r>
            <a:r>
              <a:rPr lang="en-US" altLang="ko-KR" sz="1100" dirty="0" smtClean="0"/>
              <a:t>'</a:t>
            </a:r>
            <a:r>
              <a:rPr lang="ko-KR" altLang="en-US" sz="1100" dirty="0" err="1" smtClean="0"/>
              <a:t>어톤먼트</a:t>
            </a:r>
            <a:r>
              <a:rPr lang="en-US" altLang="ko-KR" sz="1100" dirty="0" smtClean="0"/>
              <a:t>' </a:t>
            </a:r>
            <a:r>
              <a:rPr lang="ko-KR" altLang="en-US" sz="1100" dirty="0" smtClean="0"/>
              <a:t>등을 넣어라</a:t>
            </a:r>
            <a:r>
              <a:rPr lang="en-US" altLang="ko-KR" sz="1100" dirty="0" smtClean="0"/>
              <a:t>. </a:t>
            </a:r>
            <a:r>
              <a:rPr lang="ko-KR" altLang="en-US" sz="1100" dirty="0" smtClean="0"/>
              <a:t>확실히 슬픈 사랑 영화는 영화를 보는 동안 울게 만들고 영화가 끝난 뒤 자신의 진짜 애인이 좋은 것을 기억하게 하는데</a:t>
            </a:r>
            <a:r>
              <a:rPr lang="en-US" altLang="ko-KR" sz="1100" dirty="0" smtClean="0"/>
              <a:t>, </a:t>
            </a:r>
            <a:r>
              <a:rPr lang="ko-KR" altLang="en-US" sz="1100" dirty="0" smtClean="0"/>
              <a:t>그 때문에 행복감이 높아진다고 </a:t>
            </a:r>
            <a:r>
              <a:rPr lang="ko-KR" altLang="en-US" sz="1100" dirty="0" err="1" smtClean="0"/>
              <a:t>오하이오대학</a:t>
            </a:r>
            <a:r>
              <a:rPr lang="ko-KR" altLang="en-US" sz="1100" dirty="0" smtClean="0"/>
              <a:t> 연구자들이 밝혔다</a:t>
            </a:r>
            <a:r>
              <a:rPr lang="en-US" altLang="ko-KR" sz="1100" dirty="0" smtClean="0"/>
              <a:t>. </a:t>
            </a:r>
            <a:r>
              <a:rPr lang="ko-KR" altLang="en-US" sz="1100" dirty="0" smtClean="0"/>
              <a:t>영화가 슬프면 슬플수록 나중에 느끼는 행복감은 더 크다고</a:t>
            </a:r>
            <a:r>
              <a:rPr lang="en-US" altLang="ko-KR" sz="1100" dirty="0" smtClean="0"/>
              <a:t>. </a:t>
            </a:r>
          </a:p>
          <a:p>
            <a:endParaRPr lang="en-US" altLang="ko-KR" sz="1100" dirty="0" smtClean="0"/>
          </a:p>
          <a:p>
            <a:r>
              <a:rPr lang="ko-KR" altLang="en-US" sz="1100" dirty="0" smtClean="0">
                <a:solidFill>
                  <a:schemeClr val="accent6">
                    <a:lumMod val="75000"/>
                  </a:schemeClr>
                </a:solidFill>
              </a:rPr>
              <a:t>◆ 나이를 먹어라 </a:t>
            </a:r>
          </a:p>
          <a:p>
            <a:r>
              <a:rPr lang="ko-KR" altLang="en-US" sz="1100" dirty="0" smtClean="0"/>
              <a:t>뇌 스캔 사진을 보면 나이에 상관없이 뭔가 좋은 것</a:t>
            </a:r>
            <a:r>
              <a:rPr lang="en-US" altLang="ko-KR" sz="1100" dirty="0" smtClean="0"/>
              <a:t>-</a:t>
            </a:r>
            <a:r>
              <a:rPr lang="ko-KR" altLang="en-US" sz="1100" dirty="0" smtClean="0"/>
              <a:t>맛있는 초콜릿</a:t>
            </a:r>
            <a:r>
              <a:rPr lang="en-US" altLang="ko-KR" sz="1100" dirty="0" smtClean="0"/>
              <a:t>, </a:t>
            </a:r>
            <a:r>
              <a:rPr lang="ko-KR" altLang="en-US" sz="1100" dirty="0" smtClean="0"/>
              <a:t>예쁜 아기</a:t>
            </a:r>
            <a:r>
              <a:rPr lang="en-US" altLang="ko-KR" sz="1100" dirty="0" smtClean="0"/>
              <a:t>, </a:t>
            </a:r>
            <a:r>
              <a:rPr lang="ko-KR" altLang="en-US" sz="1100" dirty="0" smtClean="0"/>
              <a:t>친절한 행동 등</a:t>
            </a:r>
            <a:r>
              <a:rPr lang="en-US" altLang="ko-KR" sz="1100" dirty="0" smtClean="0"/>
              <a:t>-</a:t>
            </a:r>
            <a:r>
              <a:rPr lang="ko-KR" altLang="en-US" sz="1100" dirty="0" smtClean="0"/>
              <a:t>을 보면 뇌수가 춤을 춘다고 한다</a:t>
            </a:r>
            <a:r>
              <a:rPr lang="en-US" altLang="ko-KR" sz="1100" dirty="0" smtClean="0"/>
              <a:t>. </a:t>
            </a:r>
            <a:r>
              <a:rPr lang="ko-KR" altLang="en-US" sz="1100" dirty="0" smtClean="0"/>
              <a:t>게다가 나이가 들수록 우리 신경세포들은 우리가 보고 듣는 부정적인 것들에 덜 민감하게 반응한다</a:t>
            </a:r>
            <a:r>
              <a:rPr lang="en-US" altLang="ko-KR" sz="1100" dirty="0" smtClean="0"/>
              <a:t>. </a:t>
            </a:r>
            <a:r>
              <a:rPr lang="ko-KR" altLang="en-US" sz="1100" dirty="0" smtClean="0"/>
              <a:t>최근 </a:t>
            </a:r>
            <a:r>
              <a:rPr lang="en-US" altLang="ko-KR" sz="1100" dirty="0" smtClean="0"/>
              <a:t>50</a:t>
            </a:r>
            <a:r>
              <a:rPr lang="ko-KR" altLang="en-US" sz="1100" dirty="0" smtClean="0"/>
              <a:t>세 이상을 대상으로 실시한 조사에 따르면 </a:t>
            </a:r>
            <a:r>
              <a:rPr lang="en-US" altLang="ko-KR" sz="1100" dirty="0" smtClean="0"/>
              <a:t>42%</a:t>
            </a:r>
            <a:r>
              <a:rPr lang="ko-KR" altLang="en-US" sz="1100" dirty="0" smtClean="0"/>
              <a:t>는 인생의 다음 장을 긍정적으로 느낀다고 대답했으며</a:t>
            </a:r>
            <a:r>
              <a:rPr lang="en-US" altLang="ko-KR" sz="1100" dirty="0" smtClean="0"/>
              <a:t>, 60%</a:t>
            </a:r>
            <a:r>
              <a:rPr lang="ko-KR" altLang="en-US" sz="1100" dirty="0" smtClean="0"/>
              <a:t>는 자기가 운전면허증 사진보다 다섯 살은 어려보인다고 생각하고 있었다</a:t>
            </a:r>
            <a:r>
              <a:rPr lang="en-US" altLang="ko-KR" sz="1100" dirty="0" smtClean="0"/>
              <a:t>. </a:t>
            </a:r>
          </a:p>
          <a:p>
            <a:r>
              <a:rPr lang="ko-KR" altLang="en-US" sz="1100" dirty="0" smtClean="0">
                <a:solidFill>
                  <a:schemeClr val="accent6">
                    <a:lumMod val="75000"/>
                  </a:schemeClr>
                </a:solidFill>
              </a:rPr>
              <a:t>◆ 거짓으로 웃어라 </a:t>
            </a:r>
          </a:p>
          <a:p>
            <a:r>
              <a:rPr lang="en-US" altLang="ko-KR" sz="1100" dirty="0" smtClean="0"/>
              <a:t>"</a:t>
            </a:r>
            <a:r>
              <a:rPr lang="ko-KR" altLang="en-US" sz="1100" dirty="0" smtClean="0"/>
              <a:t>쓴 웃음을 지으며 참아라</a:t>
            </a:r>
            <a:r>
              <a:rPr lang="en-US" altLang="ko-KR" sz="1100" dirty="0" smtClean="0"/>
              <a:t>"</a:t>
            </a:r>
            <a:r>
              <a:rPr lang="ko-KR" altLang="en-US" sz="1100" dirty="0" smtClean="0"/>
              <a:t>라는 말은 결코 잘못된 조언이 아니다</a:t>
            </a:r>
            <a:r>
              <a:rPr lang="en-US" altLang="ko-KR" sz="1100" dirty="0" smtClean="0"/>
              <a:t>. </a:t>
            </a:r>
            <a:r>
              <a:rPr lang="ko-KR" altLang="en-US" sz="1100" dirty="0" smtClean="0"/>
              <a:t>순진한 척 웃는 것이 스트레스를 줄이고 기분을 좋게 한다고 캔자스대학 연구팀이 밝혔다</a:t>
            </a:r>
            <a:r>
              <a:rPr lang="en-US" altLang="ko-KR" sz="1100" dirty="0" smtClean="0"/>
              <a:t>. </a:t>
            </a:r>
            <a:r>
              <a:rPr lang="ko-KR" altLang="en-US" sz="1100" dirty="0" smtClean="0"/>
              <a:t>연구팀은 참가자들에게 이유는 알려주지 않은 채 젓가락으로 입을 벌리게 해 큰 웃음</a:t>
            </a:r>
            <a:r>
              <a:rPr lang="en-US" altLang="ko-KR" sz="1100" dirty="0" smtClean="0"/>
              <a:t>, </a:t>
            </a:r>
            <a:r>
              <a:rPr lang="ko-KR" altLang="en-US" sz="1100" dirty="0" smtClean="0"/>
              <a:t>평균적인 웃음</a:t>
            </a:r>
            <a:r>
              <a:rPr lang="en-US" altLang="ko-KR" sz="1100" dirty="0" smtClean="0"/>
              <a:t>, </a:t>
            </a:r>
            <a:r>
              <a:rPr lang="ko-KR" altLang="en-US" sz="1100" dirty="0" smtClean="0"/>
              <a:t>무표정을 짓게 했다</a:t>
            </a:r>
            <a:r>
              <a:rPr lang="en-US" altLang="ko-KR" sz="1100" dirty="0" smtClean="0"/>
              <a:t>. </a:t>
            </a:r>
            <a:r>
              <a:rPr lang="ko-KR" altLang="en-US" sz="1100" dirty="0" smtClean="0"/>
              <a:t>또 일부에게는 억지로 웃으라고 했다</a:t>
            </a:r>
            <a:r>
              <a:rPr lang="en-US" altLang="ko-KR" sz="1100" dirty="0" smtClean="0"/>
              <a:t>. </a:t>
            </a:r>
            <a:r>
              <a:rPr lang="ko-KR" altLang="en-US" sz="1100" dirty="0" err="1" smtClean="0"/>
              <a:t>그다음</a:t>
            </a:r>
            <a:r>
              <a:rPr lang="ko-KR" altLang="en-US" sz="1100" dirty="0" smtClean="0"/>
              <a:t> 모두 차가운 물에 손을 넣는 실험으로 스트레스를 받게 했다</a:t>
            </a:r>
            <a:r>
              <a:rPr lang="en-US" altLang="ko-KR" sz="1100" dirty="0" smtClean="0"/>
              <a:t>. </a:t>
            </a:r>
            <a:r>
              <a:rPr lang="ko-KR" altLang="en-US" sz="1100" dirty="0" smtClean="0"/>
              <a:t>그 결과 거짓으로라도 웃은 사람들은 심장박동수가 낮았고</a:t>
            </a:r>
            <a:r>
              <a:rPr lang="en-US" altLang="ko-KR" sz="1100" dirty="0" smtClean="0"/>
              <a:t>, </a:t>
            </a:r>
            <a:r>
              <a:rPr lang="ko-KR" altLang="en-US" sz="1100" dirty="0" smtClean="0"/>
              <a:t>그것은 스트레스를 덜 받은 것을 뜻했다</a:t>
            </a:r>
            <a:r>
              <a:rPr lang="en-US" altLang="ko-KR" sz="1100" dirty="0" smtClean="0"/>
              <a:t>. </a:t>
            </a:r>
          </a:p>
          <a:p>
            <a:r>
              <a:rPr lang="ko-KR" altLang="en-US" sz="1100" dirty="0" smtClean="0">
                <a:solidFill>
                  <a:schemeClr val="accent6">
                    <a:lumMod val="75000"/>
                  </a:schemeClr>
                </a:solidFill>
              </a:rPr>
              <a:t>◆ 목요일을 생각하라 </a:t>
            </a:r>
          </a:p>
          <a:p>
            <a:r>
              <a:rPr lang="ko-KR" altLang="en-US" sz="1100" dirty="0" smtClean="0"/>
              <a:t>우울한 월요일</a:t>
            </a:r>
            <a:r>
              <a:rPr lang="en-US" altLang="ko-KR" sz="1100" dirty="0" smtClean="0"/>
              <a:t>, </a:t>
            </a:r>
            <a:r>
              <a:rPr lang="ko-KR" altLang="en-US" sz="1100" dirty="0" smtClean="0"/>
              <a:t>힘든 화요일</a:t>
            </a:r>
            <a:r>
              <a:rPr lang="en-US" altLang="ko-KR" sz="1100" dirty="0" smtClean="0"/>
              <a:t>, </a:t>
            </a:r>
            <a:r>
              <a:rPr lang="ko-KR" altLang="en-US" sz="1100" dirty="0" smtClean="0"/>
              <a:t>한심한 수요일을 지내고 나면 주중 네 번째 날은 작은 행복을 다시 날라다 준다</a:t>
            </a:r>
            <a:r>
              <a:rPr lang="en-US" altLang="ko-KR" sz="1100" dirty="0" smtClean="0"/>
              <a:t>. </a:t>
            </a:r>
            <a:r>
              <a:rPr lang="ko-KR" altLang="en-US" sz="1100" dirty="0" smtClean="0"/>
              <a:t>그래서 런던경제대학 연구자들은 </a:t>
            </a:r>
            <a:r>
              <a:rPr lang="ko-KR" altLang="en-US" sz="1100" dirty="0" err="1" smtClean="0"/>
              <a:t>맵피니스</a:t>
            </a:r>
            <a:r>
              <a:rPr lang="en-US" altLang="ko-KR" sz="1100" dirty="0" smtClean="0"/>
              <a:t>(</a:t>
            </a:r>
            <a:r>
              <a:rPr lang="en-US" altLang="ko-KR" sz="1100" dirty="0" err="1" smtClean="0"/>
              <a:t>Mappiness</a:t>
            </a:r>
            <a:r>
              <a:rPr lang="en-US" altLang="ko-KR" sz="1100" dirty="0" smtClean="0"/>
              <a:t>)</a:t>
            </a:r>
            <a:r>
              <a:rPr lang="ko-KR" altLang="en-US" sz="1100" dirty="0" smtClean="0"/>
              <a:t>라는 스마트폰의 </a:t>
            </a:r>
            <a:r>
              <a:rPr lang="ko-KR" altLang="en-US" sz="1100" dirty="0" err="1" smtClean="0"/>
              <a:t>앱을</a:t>
            </a:r>
            <a:r>
              <a:rPr lang="ko-KR" altLang="en-US" sz="1100" dirty="0" smtClean="0"/>
              <a:t> 통해 </a:t>
            </a:r>
            <a:r>
              <a:rPr lang="en-US" altLang="ko-KR" sz="1100" dirty="0" smtClean="0"/>
              <a:t>4</a:t>
            </a:r>
            <a:r>
              <a:rPr lang="ko-KR" altLang="en-US" sz="1100" dirty="0" smtClean="0"/>
              <a:t>만 </a:t>
            </a:r>
            <a:r>
              <a:rPr lang="en-US" altLang="ko-KR" sz="1100" dirty="0" smtClean="0"/>
              <a:t>5000</a:t>
            </a:r>
            <a:r>
              <a:rPr lang="ko-KR" altLang="en-US" sz="1100" dirty="0" smtClean="0"/>
              <a:t>명의 기분을 추적한 뒤 말했다</a:t>
            </a:r>
            <a:r>
              <a:rPr lang="en-US" altLang="ko-KR" sz="1100" dirty="0" smtClean="0"/>
              <a:t>. "</a:t>
            </a:r>
            <a:r>
              <a:rPr lang="ko-KR" altLang="en-US" sz="1100" dirty="0" smtClean="0"/>
              <a:t>목요일은 새로운 금요일</a:t>
            </a:r>
            <a:r>
              <a:rPr lang="en-US" altLang="ko-KR" sz="1100" dirty="0" smtClean="0"/>
              <a:t>"</a:t>
            </a:r>
            <a:r>
              <a:rPr lang="ko-KR" altLang="en-US" sz="1100" dirty="0" smtClean="0"/>
              <a:t>이라고</a:t>
            </a:r>
            <a:r>
              <a:rPr lang="en-US" altLang="ko-KR" sz="1100" dirty="0" smtClean="0"/>
              <a:t>. </a:t>
            </a:r>
          </a:p>
          <a:p>
            <a:r>
              <a:rPr lang="ko-KR" altLang="en-US" sz="1100" dirty="0" smtClean="0">
                <a:solidFill>
                  <a:schemeClr val="accent6">
                    <a:lumMod val="75000"/>
                  </a:schemeClr>
                </a:solidFill>
              </a:rPr>
              <a:t>◆ 아이들에게 덜 하라 </a:t>
            </a:r>
          </a:p>
          <a:p>
            <a:r>
              <a:rPr lang="ko-KR" altLang="en-US" sz="1100" dirty="0" smtClean="0"/>
              <a:t>타이거 맘 같은 강한 어머니가 되려는 여성은 행복의 대부분을 자녀에게서 찾으려고 한다</a:t>
            </a:r>
            <a:r>
              <a:rPr lang="en-US" altLang="ko-KR" sz="1100" dirty="0" smtClean="0"/>
              <a:t>. </a:t>
            </a:r>
            <a:r>
              <a:rPr lang="ko-KR" altLang="en-US" sz="1100" dirty="0" smtClean="0"/>
              <a:t>그러나 스스로 자신을 빛나게 할 수 없다고 생각한다면 자녀에게 대신 하라</a:t>
            </a:r>
            <a:r>
              <a:rPr lang="en-US" altLang="ko-KR" sz="1100" dirty="0" smtClean="0"/>
              <a:t>. </a:t>
            </a:r>
            <a:r>
              <a:rPr lang="ko-KR" altLang="en-US" sz="1100" dirty="0" smtClean="0"/>
              <a:t>어머니의 우울증은 자녀와 감정적인 유대를 해칠 뿐 아니라 자녀들에게도 우울증이나 </a:t>
            </a:r>
            <a:r>
              <a:rPr lang="ko-KR" altLang="en-US" sz="1100" dirty="0" err="1" smtClean="0"/>
              <a:t>강박증의</a:t>
            </a:r>
            <a:r>
              <a:rPr lang="ko-KR" altLang="en-US" sz="1100" dirty="0" smtClean="0"/>
              <a:t> 위험을 높이고 학교에서 문제 학생이 되게 한다</a:t>
            </a:r>
            <a:r>
              <a:rPr lang="en-US" altLang="ko-KR" sz="1100" dirty="0" smtClean="0"/>
              <a:t>. </a:t>
            </a:r>
          </a:p>
          <a:p>
            <a:r>
              <a:rPr lang="ko-KR" altLang="en-US" sz="1100" dirty="0" smtClean="0">
                <a:solidFill>
                  <a:schemeClr val="accent6">
                    <a:lumMod val="75000"/>
                  </a:schemeClr>
                </a:solidFill>
              </a:rPr>
              <a:t>◆ 신문을 읽어라 </a:t>
            </a:r>
          </a:p>
          <a:p>
            <a:r>
              <a:rPr lang="ko-KR" altLang="en-US" sz="1100" dirty="0" smtClean="0"/>
              <a:t>만약 신문을 구독하던 것을 끊었다면 다시 신청하거나 </a:t>
            </a:r>
            <a:r>
              <a:rPr lang="ko-KR" altLang="en-US" sz="1100" dirty="0" err="1" smtClean="0"/>
              <a:t>온라인판이라도</a:t>
            </a:r>
            <a:r>
              <a:rPr lang="ko-KR" altLang="en-US" sz="1100" dirty="0" smtClean="0"/>
              <a:t> 읽어라</a:t>
            </a:r>
            <a:r>
              <a:rPr lang="en-US" altLang="ko-KR" sz="1100" dirty="0" smtClean="0"/>
              <a:t>. </a:t>
            </a:r>
            <a:r>
              <a:rPr lang="ko-KR" altLang="en-US" sz="1100" dirty="0" err="1" smtClean="0"/>
              <a:t>메릴랜드대학</a:t>
            </a:r>
            <a:r>
              <a:rPr lang="ko-KR" altLang="en-US" sz="1100" dirty="0" smtClean="0"/>
              <a:t> 연구팀에서 </a:t>
            </a:r>
            <a:r>
              <a:rPr lang="en-US" altLang="ko-KR" sz="1100" dirty="0" smtClean="0"/>
              <a:t>3</a:t>
            </a:r>
            <a:r>
              <a:rPr lang="ko-KR" altLang="en-US" sz="1100" dirty="0" smtClean="0"/>
              <a:t>만 명 이상을 대상으로 여가시간을 보내는 방법을 조사한 결과 텔레비전을 멍하니 쳐다보는 대신 신문을 넓게 펴 놓고 읽는 것의 차이는 가장 덜 행복한 사람과 가장 행복한 사람의 그것이었다고 한다</a:t>
            </a:r>
            <a:r>
              <a:rPr lang="en-US" altLang="ko-KR" sz="1100" dirty="0" smtClean="0"/>
              <a:t>. </a:t>
            </a:r>
          </a:p>
          <a:p>
            <a:r>
              <a:rPr lang="ko-KR" altLang="en-US" sz="1100" dirty="0" smtClean="0"/>
              <a:t/>
            </a:r>
            <a:br>
              <a:rPr lang="ko-KR" altLang="en-US" sz="1100" dirty="0" smtClean="0"/>
            </a:br>
            <a:endParaRPr lang="ko-KR" altLang="en-US" sz="1100" dirty="0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6" name="그림 5" descr="행복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7628" y="357158"/>
            <a:ext cx="1785926" cy="12067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graphicFrame>
        <p:nvGraphicFramePr>
          <p:cNvPr id="11" name="표 10"/>
          <p:cNvGraphicFramePr>
            <a:graphicFrameLocks noGrp="1"/>
          </p:cNvGraphicFramePr>
          <p:nvPr/>
        </p:nvGraphicFramePr>
        <p:xfrm>
          <a:off x="692696" y="597215"/>
          <a:ext cx="5572164" cy="82023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49608"/>
                <a:gridCol w="1922556"/>
              </a:tblGrid>
              <a:tr h="565195">
                <a:tc gridSpan="2">
                  <a:txBody>
                    <a:bodyPr/>
                    <a:lstStyle/>
                    <a:p>
                      <a:pPr latinLnBrk="1"/>
                      <a:r>
                        <a:rPr lang="ko-KR" altLang="en-US" sz="2400" b="0" dirty="0" smtClean="0">
                          <a:solidFill>
                            <a:schemeClr val="tx1"/>
                          </a:solidFill>
                          <a:latin typeface="서울들국화" pitchFamily="18" charset="-127"/>
                          <a:ea typeface="서울들국화" pitchFamily="18" charset="-127"/>
                        </a:rPr>
                        <a:t>마음에 두고 싶은 글</a:t>
                      </a:r>
                      <a:endParaRPr lang="ko-KR" altLang="en-US" sz="2400" b="0" dirty="0">
                        <a:solidFill>
                          <a:schemeClr val="tx1"/>
                        </a:solidFill>
                        <a:latin typeface="서울들국화" pitchFamily="18" charset="-127"/>
                        <a:ea typeface="서울들국화" pitchFamily="18" charset="-127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413397">
                <a:tc gridSpan="2">
                  <a:txBody>
                    <a:bodyPr/>
                    <a:lstStyle/>
                    <a:p>
                      <a:r>
                        <a:rPr lang="ko-KR" altLang="en-US" sz="1800" b="1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조선일보명조" pitchFamily="18" charset="-127"/>
                        </a:rPr>
                        <a:t>어머니의 격려</a:t>
                      </a:r>
                      <a:endParaRPr lang="ko-KR" altLang="en-US" sz="1800" b="1" kern="1200" dirty="0">
                        <a:solidFill>
                          <a:schemeClr val="dk1"/>
                        </a:solidFill>
                        <a:latin typeface="휴먼편지체" pitchFamily="18" charset="-127"/>
                        <a:ea typeface="휴먼편지체" pitchFamily="18" charset="-127"/>
                        <a:cs typeface="조선일보명조" pitchFamily="18" charset="-127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164940">
                <a:tc>
                  <a:txBody>
                    <a:bodyPr/>
                    <a:lstStyle/>
                    <a:p>
                      <a:endParaRPr lang="en-US" altLang="ko-KR" sz="1400" b="0" kern="1200" dirty="0" smtClean="0">
                        <a:solidFill>
                          <a:schemeClr val="dk1"/>
                        </a:solidFill>
                        <a:latin typeface="HY나무B" pitchFamily="18" charset="-127"/>
                        <a:ea typeface="HY나무B" pitchFamily="18" charset="-127"/>
                        <a:cs typeface="+mn-cs"/>
                      </a:endParaRPr>
                    </a:p>
                    <a:p>
                      <a:r>
                        <a:rPr lang="ko-KR" altLang="en-US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한 어머니가 </a:t>
                      </a:r>
                      <a:r>
                        <a:rPr lang="ko-KR" altLang="en-US" sz="1400" b="0" kern="1200" dirty="0" err="1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어린이집</a:t>
                      </a:r>
                      <a:r>
                        <a:rPr lang="ko-KR" altLang="en-US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 모임에 참석했습니다</a:t>
                      </a:r>
                      <a:r>
                        <a:rPr lang="en-US" altLang="ko-KR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.</a:t>
                      </a:r>
                    </a:p>
                    <a:p>
                      <a:r>
                        <a:rPr lang="ko-KR" altLang="en-US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선생님이 어머니에게 말했습니다</a:t>
                      </a:r>
                      <a:r>
                        <a:rPr lang="en-US" altLang="ko-KR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.</a:t>
                      </a:r>
                    </a:p>
                    <a:p>
                      <a:r>
                        <a:rPr lang="en-US" altLang="ko-KR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“</a:t>
                      </a:r>
                      <a:r>
                        <a:rPr lang="ko-KR" altLang="en-US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아드님은 산만해서 단 </a:t>
                      </a:r>
                      <a:r>
                        <a:rPr lang="en-US" altLang="ko-KR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3</a:t>
                      </a:r>
                      <a:r>
                        <a:rPr lang="ko-KR" altLang="en-US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분도 앉아있지 않습니다</a:t>
                      </a:r>
                      <a:r>
                        <a:rPr lang="en-US" altLang="ko-KR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..”</a:t>
                      </a:r>
                    </a:p>
                    <a:p>
                      <a:r>
                        <a:rPr lang="ko-KR" altLang="en-US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어머니는 돌아오는 길에 아들에게 말했습니다</a:t>
                      </a:r>
                    </a:p>
                    <a:p>
                      <a:r>
                        <a:rPr lang="ko-KR" altLang="en-US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/>
                      </a:r>
                      <a:br>
                        <a:rPr lang="ko-KR" altLang="en-US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</a:br>
                      <a:r>
                        <a:rPr lang="en-US" altLang="ko-KR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“</a:t>
                      </a:r>
                      <a:r>
                        <a:rPr lang="ko-KR" altLang="en-US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선생님이 너를 무척 칭찬하셨어</a:t>
                      </a:r>
                      <a:r>
                        <a:rPr lang="en-US" altLang="ko-KR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. </a:t>
                      </a:r>
                    </a:p>
                    <a:p>
                      <a:r>
                        <a:rPr lang="ko-KR" altLang="en-US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의자에 앉아있기를 </a:t>
                      </a:r>
                      <a:r>
                        <a:rPr lang="en-US" altLang="ko-KR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1</a:t>
                      </a:r>
                      <a:r>
                        <a:rPr lang="ko-KR" altLang="en-US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분도 못 견디던 네가 </a:t>
                      </a:r>
                      <a:r>
                        <a:rPr lang="en-US" altLang="ko-KR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3</a:t>
                      </a:r>
                      <a:r>
                        <a:rPr lang="ko-KR" altLang="en-US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분이나 앉아 있는다고 했단다</a:t>
                      </a:r>
                      <a:r>
                        <a:rPr lang="en-US" altLang="ko-KR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. </a:t>
                      </a:r>
                      <a:r>
                        <a:rPr lang="ko-KR" altLang="en-US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다른 엄마들이 무척 부러워 했단다</a:t>
                      </a:r>
                      <a:r>
                        <a:rPr lang="en-US" altLang="ko-KR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”</a:t>
                      </a:r>
                      <a:endParaRPr lang="ko-KR" altLang="en-US" sz="1400" b="0" kern="1200" dirty="0" smtClean="0">
                        <a:solidFill>
                          <a:schemeClr val="dk1"/>
                        </a:solidFill>
                        <a:latin typeface="휴먼편지체" pitchFamily="18" charset="-127"/>
                        <a:ea typeface="휴먼편지체" pitchFamily="18" charset="-127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HY나무L" pitchFamily="18" charset="-127"/>
                        <a:ea typeface="HY나무L" pitchFamily="18" charset="-127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863701">
                <a:tc gridSpan="2">
                  <a:txBody>
                    <a:bodyPr/>
                    <a:lstStyle/>
                    <a:p>
                      <a:r>
                        <a:rPr lang="ko-KR" altLang="en-US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그 날 아들은 평소와 달리 투정도 안 하고 밥을 두 공기나 뚝딱 비웠습니다</a:t>
                      </a:r>
                      <a:r>
                        <a:rPr lang="en-US" altLang="ko-KR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.</a:t>
                      </a:r>
                    </a:p>
                    <a:p>
                      <a:endParaRPr lang="en-US" altLang="ko-KR" sz="1400" b="0" kern="1200" dirty="0" smtClean="0">
                        <a:solidFill>
                          <a:schemeClr val="dk1"/>
                        </a:solidFill>
                        <a:latin typeface="휴먼편지체" pitchFamily="18" charset="-127"/>
                        <a:ea typeface="휴먼편지체" pitchFamily="18" charset="-127"/>
                        <a:cs typeface="+mn-cs"/>
                      </a:endParaRPr>
                    </a:p>
                    <a:p>
                      <a:r>
                        <a:rPr lang="ko-KR" altLang="en-US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시간이 흘러 초등학교에 들어갔습니다</a:t>
                      </a:r>
                      <a:r>
                        <a:rPr lang="en-US" altLang="ko-KR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.</a:t>
                      </a:r>
                    </a:p>
                    <a:p>
                      <a:r>
                        <a:rPr lang="en-US" altLang="ko-KR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“</a:t>
                      </a:r>
                      <a:r>
                        <a:rPr lang="ko-KR" altLang="en-US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아들이 성적이 안 좋아요 검사를 받아보세요”</a:t>
                      </a:r>
                    </a:p>
                    <a:p>
                      <a:r>
                        <a:rPr lang="ko-KR" altLang="en-US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그 말을 듣자 어머니는 눈물이 왈칵 쏟아졌습니다</a:t>
                      </a:r>
                      <a:r>
                        <a:rPr lang="en-US" altLang="ko-KR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..</a:t>
                      </a:r>
                    </a:p>
                    <a:p>
                      <a:r>
                        <a:rPr lang="ko-KR" altLang="en-US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하지만 어머니는 </a:t>
                      </a:r>
                    </a:p>
                    <a:p>
                      <a:r>
                        <a:rPr lang="ko-KR" altLang="en-US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“선생님이 너를 무척 믿고 있더구나</a:t>
                      </a:r>
                      <a:r>
                        <a:rPr lang="en-US" altLang="ko-KR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. </a:t>
                      </a:r>
                      <a:r>
                        <a:rPr lang="ko-KR" altLang="en-US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넌 결코 머리가 나쁜 학생이 아니라고</a:t>
                      </a:r>
                      <a:r>
                        <a:rPr lang="en-US" altLang="ko-KR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..</a:t>
                      </a:r>
                      <a:r>
                        <a:rPr lang="ko-KR" altLang="en-US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조금만 더 노력하면 </a:t>
                      </a:r>
                      <a:r>
                        <a:rPr lang="en-US" altLang="ko-KR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21</a:t>
                      </a:r>
                      <a:r>
                        <a:rPr lang="ko-KR" altLang="en-US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등한 네 짝도 제칠 수 있다고 하더구나”</a:t>
                      </a:r>
                    </a:p>
                    <a:p>
                      <a:r>
                        <a:rPr lang="ko-KR" altLang="en-US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어머니의 말이 끝나자 아들은 표정이 밝아졌습니다</a:t>
                      </a:r>
                      <a:r>
                        <a:rPr lang="en-US" altLang="ko-KR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.</a:t>
                      </a:r>
                    </a:p>
                    <a:p>
                      <a:endParaRPr lang="en-US" altLang="ko-KR" sz="1400" b="0" kern="1200" dirty="0" smtClean="0">
                        <a:solidFill>
                          <a:schemeClr val="dk1"/>
                        </a:solidFill>
                        <a:latin typeface="휴먼편지체" pitchFamily="18" charset="-127"/>
                        <a:ea typeface="휴먼편지체" pitchFamily="18" charset="-127"/>
                        <a:cs typeface="+mn-cs"/>
                      </a:endParaRPr>
                    </a:p>
                    <a:p>
                      <a:r>
                        <a:rPr lang="ko-KR" altLang="en-US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중학교를 졸업할 즈음 선생님이 말했습니다</a:t>
                      </a:r>
                      <a:r>
                        <a:rPr lang="en-US" altLang="ko-KR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.</a:t>
                      </a:r>
                    </a:p>
                    <a:p>
                      <a:r>
                        <a:rPr lang="en-US" altLang="ko-KR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“</a:t>
                      </a:r>
                      <a:r>
                        <a:rPr lang="ko-KR" altLang="en-US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아드님의 성적으로는 </a:t>
                      </a:r>
                      <a:r>
                        <a:rPr lang="ko-KR" altLang="en-US" sz="1400" b="0" kern="1200" dirty="0" err="1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명문고에</a:t>
                      </a:r>
                      <a:r>
                        <a:rPr lang="ko-KR" altLang="en-US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 갈수 없습니다</a:t>
                      </a:r>
                      <a:r>
                        <a:rPr lang="en-US" altLang="ko-KR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.”</a:t>
                      </a:r>
                    </a:p>
                    <a:p>
                      <a:r>
                        <a:rPr lang="ko-KR" altLang="en-US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하지만 어머니는</a:t>
                      </a:r>
                    </a:p>
                    <a:p>
                      <a:r>
                        <a:rPr lang="ko-KR" altLang="en-US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“ 담임선생님이 너를 무척 자랑스럽게 생각하더구나</a:t>
                      </a:r>
                      <a:r>
                        <a:rPr lang="en-US" altLang="ko-KR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. </a:t>
                      </a:r>
                      <a:r>
                        <a:rPr lang="ko-KR" altLang="en-US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더 노력하면 </a:t>
                      </a:r>
                      <a:r>
                        <a:rPr lang="ko-KR" altLang="en-US" sz="1400" b="0" kern="1200" dirty="0" err="1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명문고에</a:t>
                      </a:r>
                      <a:r>
                        <a:rPr lang="ko-KR" altLang="en-US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 갈 수 있다고 하셨어”</a:t>
                      </a:r>
                    </a:p>
                    <a:p>
                      <a:endParaRPr lang="ko-KR" altLang="en-US" sz="1400" b="0" kern="1200" dirty="0" smtClean="0">
                        <a:solidFill>
                          <a:schemeClr val="dk1"/>
                        </a:solidFill>
                        <a:latin typeface="휴먼편지체" pitchFamily="18" charset="-127"/>
                        <a:ea typeface="휴먼편지체" pitchFamily="18" charset="-127"/>
                        <a:cs typeface="+mn-cs"/>
                      </a:endParaRPr>
                    </a:p>
                    <a:p>
                      <a:r>
                        <a:rPr lang="ko-KR" altLang="en-US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아들은 끝내 </a:t>
                      </a:r>
                      <a:r>
                        <a:rPr lang="ko-KR" altLang="en-US" sz="1400" b="0" kern="1200" dirty="0" err="1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명문고를</a:t>
                      </a:r>
                      <a:r>
                        <a:rPr lang="ko-KR" altLang="en-US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 들어가 명문대합격을 하였습니다</a:t>
                      </a:r>
                      <a:r>
                        <a:rPr lang="en-US" altLang="ko-KR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.</a:t>
                      </a:r>
                    </a:p>
                    <a:p>
                      <a:r>
                        <a:rPr lang="ko-KR" altLang="en-US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합격통지서를 받은 아들은 어머니에게 말했습니다</a:t>
                      </a:r>
                    </a:p>
                    <a:p>
                      <a:endParaRPr lang="en-US" altLang="ko-KR" sz="1400" b="0" kern="1200" dirty="0" smtClean="0">
                        <a:solidFill>
                          <a:schemeClr val="dk1"/>
                        </a:solidFill>
                        <a:latin typeface="휴먼편지체" pitchFamily="18" charset="-127"/>
                        <a:ea typeface="휴먼편지체" pitchFamily="18" charset="-127"/>
                        <a:cs typeface="+mn-cs"/>
                      </a:endParaRPr>
                    </a:p>
                    <a:p>
                      <a:r>
                        <a:rPr lang="ko-KR" altLang="en-US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“어머니 제가 똑똑한 아이가 아니라는 건 저도 알아요</a:t>
                      </a:r>
                      <a:r>
                        <a:rPr lang="en-US" altLang="ko-KR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. </a:t>
                      </a:r>
                    </a:p>
                    <a:p>
                      <a:r>
                        <a:rPr lang="ko-KR" altLang="en-US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어머니의 격려와 사랑이 오늘의 저를 만드셨다는 것도 저 알아요</a:t>
                      </a:r>
                      <a:r>
                        <a:rPr lang="en-US" altLang="ko-KR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. </a:t>
                      </a:r>
                    </a:p>
                    <a:p>
                      <a:r>
                        <a:rPr lang="ko-KR" altLang="en-US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감사합니다</a:t>
                      </a:r>
                      <a:r>
                        <a:rPr lang="en-US" altLang="ko-KR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. </a:t>
                      </a:r>
                      <a:r>
                        <a:rPr lang="ko-KR" altLang="en-US" sz="1400" b="0" kern="1200" dirty="0" smtClean="0">
                          <a:solidFill>
                            <a:schemeClr val="dk1"/>
                          </a:solidFill>
                          <a:latin typeface="휴먼편지체" pitchFamily="18" charset="-127"/>
                          <a:ea typeface="휴먼편지체" pitchFamily="18" charset="-127"/>
                          <a:cs typeface="+mn-cs"/>
                        </a:rPr>
                        <a:t>어머니”</a:t>
                      </a:r>
                    </a:p>
                    <a:p>
                      <a:endParaRPr lang="en-US" altLang="ko-KR" sz="1400" b="0" kern="1200" dirty="0" smtClean="0">
                        <a:solidFill>
                          <a:schemeClr val="dk1"/>
                        </a:solidFill>
                        <a:latin typeface="휴먼편지체" pitchFamily="18" charset="-127"/>
                        <a:ea typeface="휴먼편지체" pitchFamily="18" charset="-127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25" name="_x114859136" descr="EMB0000058c188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65104" y="1954039"/>
            <a:ext cx="1612900" cy="13938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graphicFrame>
        <p:nvGraphicFramePr>
          <p:cNvPr id="8" name="표 7"/>
          <p:cNvGraphicFramePr>
            <a:graphicFrameLocks noGrp="1"/>
          </p:cNvGraphicFramePr>
          <p:nvPr/>
        </p:nvGraphicFramePr>
        <p:xfrm>
          <a:off x="0" y="428596"/>
          <a:ext cx="6858000" cy="9315465"/>
        </p:xfrm>
        <a:graphic>
          <a:graphicData uri="http://schemas.openxmlformats.org/drawingml/2006/table">
            <a:tbl>
              <a:tblPr/>
              <a:tblGrid>
                <a:gridCol w="480718"/>
                <a:gridCol w="3734100"/>
                <a:gridCol w="2162464"/>
                <a:gridCol w="480718"/>
              </a:tblGrid>
              <a:tr h="104706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4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5211" marR="55211" marT="15264" marB="152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latinLnBrk="1"/>
                      <a:r>
                        <a:rPr lang="ko-KR" altLang="en-US" sz="2400" b="0" dirty="0" smtClean="0">
                          <a:solidFill>
                            <a:schemeClr val="tx1"/>
                          </a:solidFill>
                          <a:latin typeface="서울들국화" pitchFamily="18" charset="-127"/>
                          <a:ea typeface="서울들국화" pitchFamily="18" charset="-127"/>
                        </a:rPr>
                        <a:t>인사말</a:t>
                      </a:r>
                      <a:endParaRPr lang="ko-KR" altLang="en-US" sz="2400" b="0" dirty="0">
                        <a:solidFill>
                          <a:schemeClr val="tx1"/>
                        </a:solidFill>
                        <a:latin typeface="서울들국화" pitchFamily="18" charset="-127"/>
                        <a:ea typeface="서울들국화" pitchFamily="18" charset="-127"/>
                      </a:endParaRPr>
                    </a:p>
                  </a:txBody>
                  <a:tcPr marL="55211" marR="55211" marT="15264" marB="152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5211" marR="55211" marT="15264" marB="152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902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5211" marR="55211" marT="15264" marB="152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월을 맞아 가정에 인사 드립니다</a:t>
                      </a:r>
                      <a:r>
                        <a:rPr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endParaRPr lang="en-US" altLang="ko-KR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새 학년을 맞아 우리 아이들 새 선생님과 낯선 친구들로 인해 조금은 긴장하고 조금은 어리둥절한 그런 </a:t>
                      </a:r>
                      <a:r>
                        <a:rPr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월입니다</a:t>
                      </a:r>
                      <a:r>
                        <a:rPr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endParaRPr lang="en-US" altLang="ko-KR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덩달아 부모님도 마음이 들뜨는 달이기도 하고요</a:t>
                      </a:r>
                      <a:r>
                        <a:rPr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r>
                        <a:rPr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방학 동안 충전된 에너지로 우리 친구들 새 학년도 지혜롭게 맞이할 거라 생각됩니다</a:t>
                      </a:r>
                      <a:r>
                        <a:rPr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endParaRPr lang="en-US" altLang="ko-KR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150</a:t>
                      </a:r>
                      <a:r>
                        <a:rPr lang="ko-KR" alt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여년전</a:t>
                      </a:r>
                      <a:r>
                        <a:rPr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서부개척민 </a:t>
                      </a:r>
                      <a:r>
                        <a:rPr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80</a:t>
                      </a:r>
                      <a:r>
                        <a:rPr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여명이 캘리포니아산맥을 넘다 눈보라를 맞아 계곡에 갇히게 되었습니다</a:t>
                      </a:r>
                      <a:r>
                        <a:rPr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r>
                        <a:rPr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젊은 독신남자 </a:t>
                      </a:r>
                      <a:r>
                        <a:rPr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  <a:r>
                        <a:rPr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명을 제외하고 어린 아이부터 늙은 노인까지 모두 가족단위였다고 합니다</a:t>
                      </a:r>
                      <a:r>
                        <a:rPr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55211" marR="55211" marT="15264" marB="152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5211" marR="55211" marT="15264" marB="152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5211" marR="55211" marT="15264" marB="152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20348">
                <a:tc rowSpan="2"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5211" marR="55211" marT="15264" marB="152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r>
                        <a:rPr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이듬해 봄 이들이 구조 됐을 때 독신 청년은 </a:t>
                      </a:r>
                      <a:r>
                        <a:rPr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명만 구출되고 가족들은 노인들이 많은데도 </a:t>
                      </a:r>
                      <a:r>
                        <a:rPr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60%</a:t>
                      </a:r>
                      <a:r>
                        <a:rPr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가 살아남았다고 합니다</a:t>
                      </a:r>
                      <a:r>
                        <a:rPr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r>
                        <a:rPr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이 사건을 분석한 인류학자는 “가족은 생존의 보증수표”라고 말을 했습니다</a:t>
                      </a:r>
                      <a:r>
                        <a:rPr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힘든 상황에서 가족은 서로를 격려하며 생존할 힘을 주고받지만 청년들은 </a:t>
                      </a:r>
                      <a:r>
                        <a:rPr lang="ko-KR" altLang="en-US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젋은</a:t>
                      </a:r>
                      <a:r>
                        <a:rPr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나이에도 불구하고 생존할 의지와 힘을 그 누구에게도 받지 못했다는 것입니다</a:t>
                      </a:r>
                      <a:r>
                        <a:rPr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endParaRPr lang="en-US" altLang="ko-KR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힘이 들고 지칠 때</a:t>
                      </a:r>
                      <a:r>
                        <a:rPr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털썩 주저앉고 싶을 때 우리 아이들을 보며 힘을 되찾으시는 부모님</a:t>
                      </a:r>
                      <a:r>
                        <a:rPr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lang="en-US" altLang="ko-KR" sz="12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동네전체가 한 아이를 키운다고 했습니다</a:t>
                      </a:r>
                      <a:r>
                        <a:rPr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r>
                        <a:rPr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부모님 뒤에서 저희 태권도장도 힘이 되어 드리겠습니다</a:t>
                      </a:r>
                      <a:r>
                        <a:rPr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r>
                        <a:rPr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바르고 힘차게 그늘 없이 자랄 수 있도록 열심히 뛰는 </a:t>
                      </a:r>
                      <a:r>
                        <a:rPr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월 되겠습니다</a:t>
                      </a:r>
                      <a:r>
                        <a:rPr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endParaRPr lang="en-US" altLang="ko-KR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o-KR" alt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감사합니다</a:t>
                      </a:r>
                      <a:r>
                        <a:rPr lang="en-US" altLang="ko-KR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r>
                        <a:rPr lang="ko-KR" alt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ko-KR" altLang="en-US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endParaRPr lang="ko-KR" altLang="en-US" sz="1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5211" marR="55211" marT="15264" marB="152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5211" marR="55211" marT="15264" marB="152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5720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ko-KR" altLang="en-US" sz="1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5211" marR="55211" marT="15264" marB="152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6145" name="_x114888936" descr="EMB0000058c186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21088" y="1259632"/>
            <a:ext cx="2084388" cy="26971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graphicFrame>
        <p:nvGraphicFramePr>
          <p:cNvPr id="7" name="표 6"/>
          <p:cNvGraphicFramePr>
            <a:graphicFrameLocks noGrp="1"/>
          </p:cNvGraphicFramePr>
          <p:nvPr/>
        </p:nvGraphicFramePr>
        <p:xfrm>
          <a:off x="2" y="31317"/>
          <a:ext cx="6857997" cy="9416646"/>
        </p:xfrm>
        <a:graphic>
          <a:graphicData uri="http://schemas.openxmlformats.org/drawingml/2006/table">
            <a:tbl>
              <a:tblPr/>
              <a:tblGrid>
                <a:gridCol w="567952"/>
                <a:gridCol w="1849802"/>
                <a:gridCol w="194559"/>
                <a:gridCol w="102305"/>
                <a:gridCol w="92254"/>
                <a:gridCol w="907878"/>
                <a:gridCol w="2575295"/>
                <a:gridCol w="567952"/>
              </a:tblGrid>
              <a:tr h="107153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4301" marR="14301" marT="3954" marB="3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4"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3400" b="1" dirty="0" smtClean="0">
                          <a:solidFill>
                            <a:srgbClr val="000000"/>
                          </a:solidFill>
                          <a:latin typeface="-구름L"/>
                          <a:ea typeface="-구름L"/>
                        </a:rPr>
                        <a:t>2013. 03</a:t>
                      </a:r>
                      <a:r>
                        <a:rPr lang="ko-KR" altLang="en-US" sz="3400" b="1" dirty="0" smtClean="0">
                          <a:solidFill>
                            <a:srgbClr val="000000"/>
                          </a:solidFill>
                          <a:latin typeface="-구름L"/>
                          <a:ea typeface="-구름L"/>
                        </a:rPr>
                        <a:t>월</a:t>
                      </a:r>
                      <a:endParaRPr lang="ko-KR" altLang="en-US" sz="34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4301" marR="14301" marT="3954" marB="3954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4301" marR="14301" marT="3954" marB="3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4301" marR="14301" marT="3954" marB="3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883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4301" marR="14301" marT="3954" marB="3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altLang="ko-KR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1. 3</a:t>
                      </a:r>
                      <a:r>
                        <a:rPr lang="ko-KR" altLang="en-US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월 </a:t>
                      </a:r>
                      <a:r>
                        <a:rPr lang="en-US" altLang="ko-KR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ko-KR" altLang="en-US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일 </a:t>
                      </a:r>
                      <a:r>
                        <a:rPr lang="en-US" altLang="ko-KR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&lt; </a:t>
                      </a:r>
                      <a:r>
                        <a:rPr lang="ko-KR" altLang="en-US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삼일절 </a:t>
                      </a:r>
                      <a:r>
                        <a:rPr lang="en-US" altLang="ko-KR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&gt;</a:t>
                      </a:r>
                      <a:endParaRPr lang="ko-KR" altLang="en-US" sz="1200" kern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301" marR="14301" marT="3954" marB="3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4301" marR="14301" marT="3954" marB="3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4301" marR="14301" marT="3954" marB="3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00715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4301" marR="14301" marT="3954" marB="3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1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8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4301" marR="14301" marT="3954" marB="3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5">
                  <a:txBody>
                    <a:bodyPr/>
                    <a:lstStyle/>
                    <a:p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가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100" b="1" kern="1200" dirty="0" smtClean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삼일절의 의미 </a:t>
                      </a:r>
                    </a:p>
                    <a:p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1919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년 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월 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일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한민족이 일본의 식민통치에 항거하고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</a:p>
                    <a:p>
                      <a:r>
                        <a:rPr lang="ko-KR" altLang="en-US" sz="11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독립선언서를 발표하여 한국의 독립 의사를 세계만방에</a:t>
                      </a:r>
                      <a:endParaRPr lang="en-US" altLang="ko-KR" sz="11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알린</a:t>
                      </a:r>
                      <a:r>
                        <a:rPr lang="ko-KR" altLang="en-US" sz="11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날을 기념하는 날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나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en-US" altLang="ko-KR" sz="1100" b="1" kern="1200" dirty="0" smtClean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3·1</a:t>
                      </a:r>
                      <a:r>
                        <a:rPr lang="ko-KR" altLang="en-US" sz="1100" b="1" kern="1200" dirty="0" smtClean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운동 </a:t>
                      </a:r>
                    </a:p>
                    <a:p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일본 식민지 지배하의 한국에 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1919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년 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월 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일을 기하여</a:t>
                      </a:r>
                      <a:endParaRPr lang="en-US" altLang="ko-KR" sz="11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o-KR" altLang="en-US" sz="11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일어난 범 민족 항일독립운동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.1919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년 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월 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일 정오를 </a:t>
                      </a:r>
                      <a:endParaRPr lang="en-US" altLang="ko-KR" sz="11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기하여 우리민족은 일본 제국주의의 압박에 항거함과 </a:t>
                      </a:r>
                      <a:endParaRPr lang="en-US" altLang="ko-KR" sz="11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동시에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전세계에 우리민족의 자주독립을 선언하고 </a:t>
                      </a:r>
                      <a:endParaRPr lang="en-US" altLang="ko-KR" sz="11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총궐기하여 평화적 시위를 전개한 날이다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127000" marR="12700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4301" marR="14301" marT="3954" marB="3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4301" marR="14301" marT="3954" marB="3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287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바탕"/>
                      </a:endParaRPr>
                    </a:p>
                  </a:txBody>
                  <a:tcPr marL="14301" marR="14301" marT="3954" marB="3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5">
                  <a:txBody>
                    <a:bodyPr/>
                    <a:lstStyle/>
                    <a:p>
                      <a:r>
                        <a:rPr lang="en-US" altLang="ko-KR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2. 3</a:t>
                      </a:r>
                      <a:r>
                        <a:rPr lang="ko-KR" altLang="en-US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월 </a:t>
                      </a:r>
                      <a:r>
                        <a:rPr lang="en-US" altLang="ko-KR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r>
                        <a:rPr lang="ko-KR" altLang="en-US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일 </a:t>
                      </a:r>
                      <a:r>
                        <a:rPr lang="en-US" altLang="ko-KR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&lt; </a:t>
                      </a:r>
                      <a:r>
                        <a:rPr lang="ko-KR" altLang="en-US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경칩 </a:t>
                      </a:r>
                      <a:r>
                        <a:rPr lang="en-US" altLang="ko-KR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&gt;</a:t>
                      </a:r>
                      <a:endParaRPr lang="ko-KR" altLang="en-US" sz="1200" kern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301" marR="14301" marT="3954" marB="3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4301" marR="14301" marT="3954" marB="3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14301" marR="14301" marT="3954" marB="3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4301" marR="14301" marT="3954" marB="3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4913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4301" marR="14301" marT="3954" marB="3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4301" marR="14301" marT="3954" marB="3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5">
                  <a:txBody>
                    <a:bodyPr/>
                    <a:lstStyle/>
                    <a:p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가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100" b="1" kern="1200" dirty="0" smtClean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시 기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</a:p>
                    <a:p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경칩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驚蟄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 - 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우리나라 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24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절기의 하나로 우수와 춘분 사이 </a:t>
                      </a:r>
                    </a:p>
                    <a:p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나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100" b="1" kern="1200" dirty="0" err="1" smtClean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특</a:t>
                      </a:r>
                      <a:r>
                        <a:rPr lang="ko-KR" altLang="en-US" sz="1100" b="1" kern="1200" dirty="0" smtClean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 징 </a:t>
                      </a:r>
                    </a:p>
                    <a:p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날씨가 따뜻해서 초목의 싹이 돋고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동면하던 동물이 </a:t>
                      </a:r>
                      <a:endParaRPr lang="en-US" altLang="ko-KR" sz="11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땅속에서 깨어 꿈틀거리기 시작한다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다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100" b="1" kern="1200" dirty="0" smtClean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속 담 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우수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경칩에 대동강 물이 풀린다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라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100" b="1" kern="1200" dirty="0" smtClean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풍 </a:t>
                      </a:r>
                      <a:r>
                        <a:rPr lang="ko-KR" altLang="en-US" sz="1100" b="1" kern="1200" dirty="0" err="1" smtClean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습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개구리 알 먹기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단풍나무 수액 마시기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보리 싹 </a:t>
                      </a:r>
                      <a:endParaRPr lang="en-US" altLang="ko-KR" sz="11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 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성장상태로 풍흉 점치기</a:t>
                      </a:r>
                    </a:p>
                    <a:p>
                      <a:endParaRPr lang="en-US" altLang="ko-KR" sz="11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301" marR="14301" marT="3954" marB="3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4301" marR="14301" marT="3954" marB="3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4301" marR="14301" marT="3954" marB="3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r>
                        <a:rPr lang="en-US" altLang="ko-KR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3. 3</a:t>
                      </a:r>
                      <a:r>
                        <a:rPr lang="ko-KR" altLang="en-US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월 </a:t>
                      </a:r>
                      <a:r>
                        <a:rPr lang="en-US" altLang="ko-KR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  <a:r>
                        <a:rPr lang="ko-KR" altLang="en-US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일 </a:t>
                      </a:r>
                      <a:r>
                        <a:rPr lang="en-US" altLang="ko-KR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&lt; </a:t>
                      </a:r>
                      <a:r>
                        <a:rPr lang="ko-KR" altLang="en-US" sz="1200" b="1" kern="1200" dirty="0" err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화이트데이</a:t>
                      </a:r>
                      <a:r>
                        <a:rPr lang="ko-KR" altLang="en-US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&gt;</a:t>
                      </a:r>
                      <a:endParaRPr lang="en-US" altLang="ko-KR" sz="1200" kern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301" marR="14301" marT="3954" marB="3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4301" marR="14301" marT="3954" marB="3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latinLnBrk="1"/>
                      <a:endParaRPr lang="ko-KR" altLang="en-US" sz="900" dirty="0"/>
                    </a:p>
                  </a:txBody>
                  <a:tcPr marL="14301" marR="14301" marT="3954" marB="3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4301" marR="14301" marT="3954" marB="3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4300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4301" marR="14301" marT="3954" marB="3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4301" marR="14301" marT="3954" marB="3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5">
                  <a:txBody>
                    <a:bodyPr/>
                    <a:lstStyle/>
                    <a:p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가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100" b="1" kern="1200" dirty="0" smtClean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의 미 </a:t>
                      </a:r>
                    </a:p>
                    <a:p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매년 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월 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일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남자가 여자에게 사랑을 고백하는 게 </a:t>
                      </a:r>
                      <a:endParaRPr lang="en-US" altLang="ko-KR" sz="11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특별한 건 아니지만 우리나라에서는 사랑을 고백한 </a:t>
                      </a:r>
                      <a:endParaRPr lang="en-US" altLang="ko-KR" sz="11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여자의 마음을 남자가 받아들일 것인지를 결정하는 </a:t>
                      </a:r>
                      <a:endParaRPr lang="en-US" altLang="ko-KR" sz="11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의미로 해석된다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lang="en-US" altLang="ko-KR" sz="11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물론 연인 사이에는 </a:t>
                      </a:r>
                      <a:r>
                        <a:rPr lang="ko-KR" altLang="en-US" sz="11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발렌타인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때 받은 </a:t>
                      </a:r>
                      <a:endParaRPr lang="en-US" altLang="ko-KR" sz="11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선물에 답례하는 날이다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endParaRPr lang="en-US" altLang="ko-KR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301" marR="14301" marT="3954" marB="3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4301" marR="14301" marT="3954" marB="3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811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4301" marR="14301" marT="3954" marB="3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altLang="ko-KR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4. 3</a:t>
                      </a:r>
                      <a:r>
                        <a:rPr lang="ko-KR" altLang="en-US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월 </a:t>
                      </a:r>
                      <a:r>
                        <a:rPr lang="en-US" altLang="ko-KR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  <a:r>
                        <a:rPr lang="ko-KR" altLang="en-US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일 </a:t>
                      </a:r>
                      <a:r>
                        <a:rPr lang="en-US" altLang="ko-KR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&lt; </a:t>
                      </a:r>
                      <a:r>
                        <a:rPr lang="ko-KR" altLang="en-US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춘분 </a:t>
                      </a:r>
                      <a:r>
                        <a:rPr lang="en-US" altLang="ko-KR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&gt;</a:t>
                      </a:r>
                      <a:endParaRPr lang="ko-KR" altLang="en-US" sz="1200" kern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301" marR="14301" marT="3954" marB="3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4301" marR="14301" marT="3954" marB="3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4301" marR="14301" marT="3954" marB="3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7283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4301" marR="14301" marT="3954" marB="3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4301" marR="14301" marT="3954" marB="3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5">
                  <a:txBody>
                    <a:bodyPr/>
                    <a:lstStyle/>
                    <a:p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가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100" b="1" kern="1200" dirty="0" smtClean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시 기 </a:t>
                      </a:r>
                    </a:p>
                    <a:p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춘분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春分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 - 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경칩과 청명 사이에 드는 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24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절기의 하나 </a:t>
                      </a:r>
                    </a:p>
                    <a:p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나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100" b="1" kern="1200" dirty="0" err="1" smtClean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특</a:t>
                      </a:r>
                      <a:r>
                        <a:rPr lang="ko-KR" altLang="en-US" sz="1100" b="1" kern="1200" dirty="0" smtClean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 징 </a:t>
                      </a:r>
                    </a:p>
                    <a:p>
                      <a:r>
                        <a:rPr lang="ko-KR" altLang="en-US" sz="11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낮과 밤의 길이가 같고 기온이 급격히 올라가며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</a:p>
                    <a:p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한 해의 농사가 시작됨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다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100" b="1" kern="1200" dirty="0" smtClean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속 담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2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월 바람에 김칫독 깨진다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꽃샘에 설늙은이 얼어 죽는다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라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100" b="1" kern="1200" dirty="0" smtClean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절기음식</a:t>
                      </a: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ko-KR" altLang="en-US" sz="1100" kern="1200" spc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당귀나 숙지황 끓인 물을 먹고 기름진 음식은 피한다</a:t>
                      </a:r>
                      <a:r>
                        <a:rPr lang="en-US" altLang="ko-KR" sz="1100" kern="1200" spc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lang="ko-KR" altLang="en-US" sz="1100" kern="1200" spc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  </a:t>
                      </a:r>
                      <a:endParaRPr lang="ko-KR" altLang="en-US" sz="1100" b="0" spc="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4301" marR="14301" marT="3954" marB="3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4301" marR="14301" marT="3954" marB="3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2504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4301" marR="14301" marT="3954" marB="3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marL="127000" marR="12700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4301" marR="14301" marT="3954" marB="3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4301" marR="14301" marT="3954" marB="3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4301" marR="14301" marT="3954" marB="39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121" name="_x114860616" descr="EMB0000058c186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0688" y="1475655"/>
            <a:ext cx="1728192" cy="1061467"/>
          </a:xfrm>
          <a:prstGeom prst="rect">
            <a:avLst/>
          </a:prstGeom>
          <a:noFill/>
        </p:spPr>
      </p:pic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123" name="_x114871880" descr="EMB0000058c186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8680" y="3491880"/>
            <a:ext cx="1759695" cy="1080120"/>
          </a:xfrm>
          <a:prstGeom prst="rect">
            <a:avLst/>
          </a:prstGeom>
          <a:noFill/>
        </p:spPr>
      </p:pic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125" name="_x114799920" descr="EMB0000058c186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0688" y="5292080"/>
            <a:ext cx="1584176" cy="1215480"/>
          </a:xfrm>
          <a:prstGeom prst="rect">
            <a:avLst/>
          </a:prstGeom>
          <a:noFill/>
        </p:spPr>
      </p:pic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127" name="_x115053400" descr="EMB0000058c187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0688" y="6948264"/>
            <a:ext cx="1642382" cy="10081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14356" y="1214414"/>
            <a:ext cx="5429288" cy="7278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엄마의 언어 습관이 아이에게 미치는 놀라운 영향 </a:t>
            </a:r>
            <a:endParaRPr lang="ko-KR" altLang="en-US" sz="1600" b="1" dirty="0" smtClean="0">
              <a:solidFill>
                <a:schemeClr val="accent6">
                  <a:lumMod val="75000"/>
                </a:schemeClr>
              </a:solidFill>
              <a:hlinkClick r:id="rId4"/>
            </a:endParaRPr>
          </a:p>
          <a:p>
            <a:endParaRPr lang="en-US" altLang="ko-KR" sz="1100" dirty="0" smtClean="0"/>
          </a:p>
          <a:p>
            <a:r>
              <a:rPr lang="ko-KR" altLang="en-US" sz="1100" dirty="0" smtClean="0"/>
              <a:t>아이의 말투 때문에 고민하는 엄마들이 많다</a:t>
            </a:r>
            <a:r>
              <a:rPr lang="en-US" altLang="ko-KR" sz="1100" dirty="0" smtClean="0"/>
              <a:t>. </a:t>
            </a:r>
            <a:r>
              <a:rPr lang="ko-KR" altLang="en-US" sz="1100" dirty="0" smtClean="0"/>
              <a:t>초등학교 </a:t>
            </a:r>
            <a:r>
              <a:rPr lang="en-US" altLang="ko-KR" sz="1100" dirty="0" smtClean="0"/>
              <a:t>5</a:t>
            </a:r>
            <a:r>
              <a:rPr lang="ko-KR" altLang="en-US" sz="1100" dirty="0" smtClean="0"/>
              <a:t>학년인 딸이 입만 열면 짜증난 말투로 이야기하고</a:t>
            </a:r>
            <a:r>
              <a:rPr lang="en-US" altLang="ko-KR" sz="1100" dirty="0" smtClean="0"/>
              <a:t>, </a:t>
            </a:r>
            <a:r>
              <a:rPr lang="ko-KR" altLang="en-US" sz="1100" dirty="0" smtClean="0"/>
              <a:t>걸핏하면 땅이 푹 꺼지도록 한숨을 쉬는 버릇이 있다며 </a:t>
            </a:r>
            <a:r>
              <a:rPr lang="ko-KR" altLang="en-US" sz="1100" dirty="0" err="1" smtClean="0"/>
              <a:t>속생해하는</a:t>
            </a:r>
            <a:r>
              <a:rPr lang="ko-KR" altLang="en-US" sz="1100" dirty="0" smtClean="0"/>
              <a:t> 엄마가 있었다</a:t>
            </a:r>
            <a:r>
              <a:rPr lang="en-US" altLang="ko-KR" sz="1100" dirty="0" smtClean="0"/>
              <a:t>. </a:t>
            </a:r>
            <a:r>
              <a:rPr lang="ko-KR" altLang="en-US" sz="1100" dirty="0" smtClean="0"/>
              <a:t>상담을 하러 온 그 엄마에게 딸과 나누는 일상적인 대화 내용을 녹음해서 들어볼 것을 권했다</a:t>
            </a:r>
            <a:r>
              <a:rPr lang="en-US" altLang="ko-KR" sz="1100" dirty="0" smtClean="0"/>
              <a:t>. </a:t>
            </a:r>
            <a:r>
              <a:rPr lang="ko-KR" altLang="en-US" sz="1100" dirty="0" smtClean="0"/>
              <a:t>딸의 말투 이전에 엄마의 말투는 어떤지</a:t>
            </a:r>
            <a:r>
              <a:rPr lang="en-US" altLang="ko-KR" sz="1100" dirty="0" smtClean="0"/>
              <a:t>, </a:t>
            </a:r>
            <a:r>
              <a:rPr lang="ko-KR" altLang="en-US" sz="1100" dirty="0" smtClean="0"/>
              <a:t>혹시 아이의 말투와 닮지 않았는지 한번 살펴보라고 일러주었다</a:t>
            </a:r>
            <a:r>
              <a:rPr lang="en-US" altLang="ko-KR" sz="1100" dirty="0" smtClean="0"/>
              <a:t>. </a:t>
            </a:r>
            <a:r>
              <a:rPr lang="ko-KR" altLang="en-US" sz="1100" dirty="0" smtClean="0"/>
              <a:t>그로부터 </a:t>
            </a:r>
            <a:r>
              <a:rPr lang="en-US" altLang="ko-KR" sz="1100" dirty="0" smtClean="0"/>
              <a:t>3</a:t>
            </a:r>
            <a:r>
              <a:rPr lang="ko-KR" altLang="en-US" sz="1100" dirty="0" smtClean="0"/>
              <a:t>개월 정도 지났을 무렵</a:t>
            </a:r>
            <a:r>
              <a:rPr lang="en-US" altLang="ko-KR" sz="1100" dirty="0" smtClean="0"/>
              <a:t>, </a:t>
            </a:r>
            <a:r>
              <a:rPr lang="ko-KR" altLang="en-US" sz="1100" dirty="0" smtClean="0"/>
              <a:t>그 엄마가 다시 상담실을 찾아왔다</a:t>
            </a:r>
            <a:r>
              <a:rPr lang="en-US" altLang="ko-KR" sz="1100" dirty="0" smtClean="0"/>
              <a:t>. </a:t>
            </a:r>
            <a:r>
              <a:rPr lang="ko-KR" altLang="en-US" sz="1100" dirty="0" smtClean="0"/>
              <a:t>내가 권해준 방법대로 딸과 나누는 대화를 녹음해서 아무도 없을 때 혼자 들어보았다고 한다</a:t>
            </a:r>
            <a:r>
              <a:rPr lang="en-US" altLang="ko-KR" sz="1100" dirty="0" smtClean="0"/>
              <a:t>. </a:t>
            </a:r>
            <a:r>
              <a:rPr lang="ko-KR" altLang="en-US" sz="1100" dirty="0" smtClean="0"/>
              <a:t>녹음된 내용을 들으며 아이 엄마는 눈물을 흘렸단다</a:t>
            </a:r>
            <a:r>
              <a:rPr lang="en-US" altLang="ko-KR" sz="1100" dirty="0" smtClean="0"/>
              <a:t>. </a:t>
            </a:r>
            <a:r>
              <a:rPr lang="ko-KR" altLang="en-US" sz="1100" dirty="0" smtClean="0"/>
              <a:t>거기엔 자신이 그토록 싫어했던 딸의 말투와 똑 닮은 또 하나의 목소리가 섞여 있었던 것이다</a:t>
            </a:r>
            <a:r>
              <a:rPr lang="en-US" altLang="ko-KR" sz="1100" dirty="0" smtClean="0"/>
              <a:t>. </a:t>
            </a:r>
            <a:r>
              <a:rPr lang="ko-KR" altLang="en-US" sz="1100" dirty="0" smtClean="0"/>
              <a:t>그날부터 그녀는 말투를 바꾸기 위해 의도적으로 노력을 해나갔다는데</a:t>
            </a:r>
            <a:r>
              <a:rPr lang="en-US" altLang="ko-KR" sz="1100" dirty="0" smtClean="0"/>
              <a:t>, </a:t>
            </a:r>
            <a:r>
              <a:rPr lang="ko-KR" altLang="en-US" sz="1100" dirty="0" smtClean="0"/>
              <a:t>신기한 것은 그녀가 자신의 말투를 바꾸기 위해 노력을 하자 딸의 말투도 부드러워졌다는 사실이다</a:t>
            </a:r>
            <a:r>
              <a:rPr lang="en-US" altLang="ko-KR" sz="1100" dirty="0" smtClean="0"/>
              <a:t>. </a:t>
            </a:r>
          </a:p>
          <a:p>
            <a:r>
              <a:rPr lang="en-US" altLang="ko-KR" sz="1100" dirty="0" smtClean="0"/>
              <a:t/>
            </a:r>
            <a:br>
              <a:rPr lang="en-US" altLang="ko-KR" sz="1100" dirty="0" smtClean="0"/>
            </a:br>
            <a:endParaRPr lang="en-US" altLang="ko-KR" sz="1100" dirty="0" smtClean="0"/>
          </a:p>
          <a:p>
            <a:r>
              <a:rPr lang="ko-KR" altLang="en-US" sz="1100" dirty="0" smtClean="0"/>
              <a:t>우리 사회에서 가장 유명한 사람이면서 </a:t>
            </a:r>
            <a:r>
              <a:rPr lang="ko-KR" altLang="en-US" sz="1100" dirty="0" err="1" smtClean="0"/>
              <a:t>존경받는</a:t>
            </a:r>
            <a:r>
              <a:rPr lang="ko-KR" altLang="en-US" sz="1100" dirty="0" smtClean="0"/>
              <a:t> 인물인 안철수 원장은 사람들을 대할 때 항상 존댓말을 쓰는 것으로도 유명하다</a:t>
            </a:r>
            <a:r>
              <a:rPr lang="en-US" altLang="ko-KR" sz="1100" dirty="0" smtClean="0"/>
              <a:t>. </a:t>
            </a:r>
            <a:r>
              <a:rPr lang="ko-KR" altLang="en-US" sz="1100" dirty="0" smtClean="0"/>
              <a:t>자기 아랫사람들에게도 늘 존댓말을 쓰는 그는 존댓말 쓰는 게 그냥 습관이라고 말한다</a:t>
            </a:r>
            <a:r>
              <a:rPr lang="en-US" altLang="ko-KR" sz="1100" dirty="0" smtClean="0"/>
              <a:t>. </a:t>
            </a:r>
            <a:r>
              <a:rPr lang="ko-KR" altLang="en-US" sz="1100" dirty="0" smtClean="0"/>
              <a:t>그 습관의 시작은 안 원장의 어머니에게서 비롯되었다</a:t>
            </a:r>
            <a:r>
              <a:rPr lang="en-US" altLang="ko-KR" sz="1100" dirty="0" smtClean="0"/>
              <a:t>. </a:t>
            </a:r>
            <a:r>
              <a:rPr lang="ko-KR" altLang="en-US" sz="1100" dirty="0" smtClean="0"/>
              <a:t>그의 어머니는 안 원장이 아주 어렸을 때부터 자식들에게 존댓말을 썼단다</a:t>
            </a:r>
            <a:r>
              <a:rPr lang="en-US" altLang="ko-KR" sz="1100" dirty="0" smtClean="0"/>
              <a:t>. </a:t>
            </a:r>
            <a:r>
              <a:rPr lang="ko-KR" altLang="en-US" sz="1100" dirty="0" smtClean="0"/>
              <a:t>어머니의 존댓말은 일상생활 속에 자연스럽게 스며들어 있었다</a:t>
            </a:r>
            <a:r>
              <a:rPr lang="en-US" altLang="ko-KR" sz="1100" dirty="0" smtClean="0"/>
              <a:t>. </a:t>
            </a:r>
            <a:r>
              <a:rPr lang="ko-KR" altLang="en-US" sz="1100" dirty="0" smtClean="0"/>
              <a:t>자식을 대할 때마저도 존중과 배려의 마음을 담아 존댓말을 쓰는 어머니의 언어 습관이 그대로 안 원장에게 전해진 것이다</a:t>
            </a:r>
            <a:r>
              <a:rPr lang="en-US" altLang="ko-KR" sz="1100" dirty="0" smtClean="0"/>
              <a:t>. </a:t>
            </a:r>
            <a:br>
              <a:rPr lang="en-US" altLang="ko-KR" sz="1100" dirty="0" smtClean="0"/>
            </a:br>
            <a:endParaRPr lang="en-US" altLang="ko-KR" sz="1100" dirty="0" smtClean="0"/>
          </a:p>
          <a:p>
            <a:r>
              <a:rPr lang="ko-KR" altLang="en-US" sz="1100" dirty="0" smtClean="0"/>
              <a:t>미국의 심리학자 </a:t>
            </a:r>
            <a:r>
              <a:rPr lang="ko-KR" altLang="en-US" sz="1100" dirty="0" err="1" smtClean="0"/>
              <a:t>버넷은</a:t>
            </a:r>
            <a:r>
              <a:rPr lang="ko-KR" altLang="en-US" sz="1100" dirty="0" smtClean="0"/>
              <a:t> </a:t>
            </a:r>
            <a:r>
              <a:rPr lang="ko-KR" altLang="en-US" sz="1100" u="sng" dirty="0" smtClean="0"/>
              <a:t>부모의 언어습관이 아이에게 그대로 이어진다는 사실과 함께 아이의 </a:t>
            </a:r>
            <a:r>
              <a:rPr lang="ko-KR" altLang="en-US" sz="1100" u="sng" dirty="0" err="1" smtClean="0"/>
              <a:t>자존감에도</a:t>
            </a:r>
            <a:r>
              <a:rPr lang="ko-KR" altLang="en-US" sz="1100" u="sng" dirty="0" smtClean="0"/>
              <a:t> 상당한 영향을 미친다는 사실을 강조한 바 있다</a:t>
            </a:r>
            <a:r>
              <a:rPr lang="en-US" altLang="ko-KR" sz="1100" u="sng" dirty="0" smtClean="0"/>
              <a:t>. </a:t>
            </a:r>
            <a:r>
              <a:rPr lang="ko-KR" altLang="en-US" sz="1100" u="sng" dirty="0" smtClean="0"/>
              <a:t>또한 그는 부모의 언어 표현이 긍정적일 때 아이가 </a:t>
            </a:r>
            <a:r>
              <a:rPr lang="en-US" altLang="ko-KR" sz="1100" u="sng" dirty="0" smtClean="0"/>
              <a:t>'</a:t>
            </a:r>
            <a:r>
              <a:rPr lang="ko-KR" altLang="en-US" sz="1100" u="sng" dirty="0" smtClean="0"/>
              <a:t>긍정적 독백</a:t>
            </a:r>
            <a:r>
              <a:rPr lang="en-US" altLang="ko-KR" sz="1100" u="sng" dirty="0" smtClean="0"/>
              <a:t>'</a:t>
            </a:r>
            <a:r>
              <a:rPr lang="ko-KR" altLang="en-US" sz="1100" u="sng" dirty="0" smtClean="0"/>
              <a:t>의 습관을 가지게 된다고 했다</a:t>
            </a:r>
            <a:r>
              <a:rPr lang="en-US" altLang="ko-KR" sz="1100" u="sng" dirty="0" smtClean="0"/>
              <a:t>. </a:t>
            </a:r>
            <a:r>
              <a:rPr lang="ko-KR" altLang="en-US" sz="1100" u="sng" dirty="0" smtClean="0"/>
              <a:t>이를테면 어려운 순간을 맞았을 때 </a:t>
            </a:r>
            <a:r>
              <a:rPr lang="en-US" altLang="ko-KR" sz="1100" u="sng" dirty="0" smtClean="0"/>
              <a:t>'</a:t>
            </a:r>
            <a:r>
              <a:rPr lang="ko-KR" altLang="en-US" sz="1100" u="sng" dirty="0" smtClean="0"/>
              <a:t>나는 할 수 있어</a:t>
            </a:r>
            <a:r>
              <a:rPr lang="en-US" altLang="ko-KR" sz="1100" u="sng" dirty="0" smtClean="0"/>
              <a:t>. </a:t>
            </a:r>
            <a:r>
              <a:rPr lang="ko-KR" altLang="en-US" sz="1100" u="sng" dirty="0" smtClean="0"/>
              <a:t>내게는 이 어려움을 헤쳐 나갈 힘이 있어</a:t>
            </a:r>
            <a:r>
              <a:rPr lang="en-US" altLang="ko-KR" sz="1100" u="sng" dirty="0" smtClean="0"/>
              <a:t>' </a:t>
            </a:r>
            <a:r>
              <a:rPr lang="ko-KR" altLang="en-US" sz="1100" u="sng" dirty="0" smtClean="0"/>
              <a:t>등의 말로 스스로에게 긍정적인 메시지를 건넨다는 것이다</a:t>
            </a:r>
            <a:r>
              <a:rPr lang="en-US" altLang="ko-KR" sz="1100" u="sng" dirty="0" smtClean="0"/>
              <a:t>. </a:t>
            </a:r>
            <a:r>
              <a:rPr lang="ko-KR" altLang="en-US" sz="1100" u="sng" dirty="0" smtClean="0"/>
              <a:t>반면에 부모로부터 부정적인 언어 표현을 듣고 자란 아이는 힘든 일이 생기면 </a:t>
            </a:r>
            <a:r>
              <a:rPr lang="en-US" altLang="ko-KR" sz="1100" u="sng" dirty="0" smtClean="0"/>
              <a:t>'</a:t>
            </a:r>
            <a:r>
              <a:rPr lang="ko-KR" altLang="en-US" sz="1100" u="sng" dirty="0" smtClean="0"/>
              <a:t>난 안 돼</a:t>
            </a:r>
            <a:r>
              <a:rPr lang="en-US" altLang="ko-KR" sz="1100" u="sng" dirty="0" smtClean="0"/>
              <a:t>', '</a:t>
            </a:r>
            <a:r>
              <a:rPr lang="ko-KR" altLang="en-US" sz="1100" u="sng" dirty="0" smtClean="0"/>
              <a:t>내가 하는 일이 늘 그렇지 뭐</a:t>
            </a:r>
            <a:r>
              <a:rPr lang="en-US" altLang="ko-KR" sz="1100" u="sng" dirty="0" smtClean="0"/>
              <a:t>' </a:t>
            </a:r>
            <a:r>
              <a:rPr lang="ko-KR" altLang="en-US" sz="1100" u="sng" dirty="0" smtClean="0"/>
              <a:t>하는 식으로 자포자기한다</a:t>
            </a:r>
            <a:r>
              <a:rPr lang="en-US" altLang="ko-KR" sz="1100" u="sng" dirty="0" smtClean="0"/>
              <a:t>. </a:t>
            </a:r>
          </a:p>
          <a:p>
            <a:r>
              <a:rPr lang="en-US" altLang="ko-KR" sz="1100" dirty="0" smtClean="0"/>
              <a:t/>
            </a:r>
            <a:br>
              <a:rPr lang="en-US" altLang="ko-KR" sz="1100" dirty="0" smtClean="0"/>
            </a:br>
            <a:endParaRPr lang="en-US" altLang="ko-KR" sz="1100" dirty="0" smtClean="0"/>
          </a:p>
          <a:p>
            <a:r>
              <a:rPr lang="ko-KR" altLang="en-US" sz="1100" u="sng" dirty="0" smtClean="0"/>
              <a:t>우리나라 엄마들은 부정적으로 말하는 언어 습관에 길들여져 있다</a:t>
            </a:r>
            <a:r>
              <a:rPr lang="en-US" altLang="ko-KR" sz="1100" u="sng" dirty="0" smtClean="0"/>
              <a:t>. </a:t>
            </a:r>
            <a:r>
              <a:rPr lang="ko-KR" altLang="en-US" sz="1100" u="sng" dirty="0" smtClean="0"/>
              <a:t>예컨대 </a:t>
            </a:r>
            <a:r>
              <a:rPr lang="en-US" altLang="ko-KR" sz="1100" u="sng" dirty="0" smtClean="0"/>
              <a:t>'~ </a:t>
            </a:r>
            <a:r>
              <a:rPr lang="ko-KR" altLang="en-US" sz="1100" u="sng" dirty="0" smtClean="0"/>
              <a:t>하는 게 어떠니</a:t>
            </a:r>
            <a:r>
              <a:rPr lang="en-US" altLang="ko-KR" sz="1100" u="sng" dirty="0" smtClean="0"/>
              <a:t>?'</a:t>
            </a:r>
            <a:r>
              <a:rPr lang="ko-KR" altLang="en-US" sz="1100" u="sng" dirty="0" smtClean="0"/>
              <a:t>라는 말보다 </a:t>
            </a:r>
            <a:r>
              <a:rPr lang="en-US" altLang="ko-KR" sz="1100" u="sng" dirty="0" smtClean="0"/>
              <a:t>'</a:t>
            </a:r>
            <a:r>
              <a:rPr lang="ko-KR" altLang="en-US" sz="1100" u="sng" dirty="0" smtClean="0"/>
              <a:t>왜 </a:t>
            </a:r>
            <a:r>
              <a:rPr lang="en-US" altLang="ko-KR" sz="1100" u="sng" dirty="0" smtClean="0"/>
              <a:t>~</a:t>
            </a:r>
            <a:r>
              <a:rPr lang="ko-KR" altLang="en-US" sz="1100" u="sng" dirty="0" smtClean="0"/>
              <a:t>하지 않니</a:t>
            </a:r>
            <a:r>
              <a:rPr lang="en-US" altLang="ko-KR" sz="1100" u="sng" dirty="0" smtClean="0"/>
              <a:t>?'</a:t>
            </a:r>
            <a:r>
              <a:rPr lang="ko-KR" altLang="en-US" sz="1100" u="sng" dirty="0" smtClean="0"/>
              <a:t>라고 말하고</a:t>
            </a:r>
            <a:r>
              <a:rPr lang="en-US" altLang="ko-KR" sz="1100" u="sng" dirty="0" smtClean="0"/>
              <a:t>, '~</a:t>
            </a:r>
            <a:r>
              <a:rPr lang="ko-KR" altLang="en-US" sz="1100" u="sng" dirty="0" smtClean="0"/>
              <a:t>할래</a:t>
            </a:r>
            <a:r>
              <a:rPr lang="en-US" altLang="ko-KR" sz="1100" u="sng" dirty="0" smtClean="0"/>
              <a:t>?'</a:t>
            </a:r>
            <a:r>
              <a:rPr lang="ko-KR" altLang="en-US" sz="1100" u="sng" dirty="0" smtClean="0"/>
              <a:t>가 아니라 </a:t>
            </a:r>
            <a:r>
              <a:rPr lang="en-US" altLang="ko-KR" sz="1100" u="sng" dirty="0" smtClean="0"/>
              <a:t>'~</a:t>
            </a:r>
            <a:r>
              <a:rPr lang="ko-KR" altLang="en-US" sz="1100" u="sng" dirty="0" smtClean="0"/>
              <a:t>하면 안 되니</a:t>
            </a:r>
            <a:r>
              <a:rPr lang="en-US" altLang="ko-KR" sz="1100" u="sng" dirty="0" smtClean="0"/>
              <a:t>?'</a:t>
            </a:r>
            <a:r>
              <a:rPr lang="ko-KR" altLang="en-US" sz="1100" u="sng" dirty="0" smtClean="0"/>
              <a:t>로 말하는 것도 우리나라 엄마들의 특징이다</a:t>
            </a:r>
            <a:r>
              <a:rPr lang="en-US" altLang="ko-KR" sz="1100" dirty="0" smtClean="0"/>
              <a:t>. "</a:t>
            </a:r>
            <a:r>
              <a:rPr lang="ko-KR" altLang="en-US" sz="1100" dirty="0" smtClean="0"/>
              <a:t>이번 시험 못 보면 게임기 갖다 버릴 거야</a:t>
            </a:r>
            <a:r>
              <a:rPr lang="en-US" altLang="ko-KR" sz="1100" dirty="0" smtClean="0"/>
              <a:t>" </a:t>
            </a:r>
            <a:r>
              <a:rPr lang="ko-KR" altLang="en-US" sz="1100" dirty="0" smtClean="0"/>
              <a:t>등은 평소 아무렇지 않게 쓰는 </a:t>
            </a:r>
            <a:r>
              <a:rPr lang="ko-KR" altLang="en-US" sz="1100" dirty="0" err="1" smtClean="0"/>
              <a:t>협박성</a:t>
            </a:r>
            <a:r>
              <a:rPr lang="ko-KR" altLang="en-US" sz="1100" dirty="0" smtClean="0"/>
              <a:t> 발언이다</a:t>
            </a:r>
            <a:r>
              <a:rPr lang="en-US" altLang="ko-KR" sz="1100" dirty="0" smtClean="0"/>
              <a:t>. </a:t>
            </a:r>
            <a:r>
              <a:rPr lang="ko-KR" altLang="en-US" sz="1100" dirty="0" smtClean="0"/>
              <a:t>상담을 하러 오는 엄마들이 약속이나 한 듯 고민 끝에 덧붙이는 말이 있다</a:t>
            </a:r>
            <a:r>
              <a:rPr lang="en-US" altLang="ko-KR" sz="1100" dirty="0" smtClean="0"/>
              <a:t>. "</a:t>
            </a:r>
            <a:r>
              <a:rPr lang="ko-KR" altLang="en-US" sz="1100" dirty="0" smtClean="0"/>
              <a:t>모두 저 잘되라고 하는 말인데 왜 그걸 모르는지 답답해요</a:t>
            </a:r>
            <a:r>
              <a:rPr lang="en-US" altLang="ko-KR" sz="1100" dirty="0" smtClean="0"/>
              <a:t>"</a:t>
            </a:r>
            <a:r>
              <a:rPr lang="ko-KR" altLang="en-US" sz="1100" dirty="0" smtClean="0"/>
              <a:t>라는 하소연이다</a:t>
            </a:r>
            <a:r>
              <a:rPr lang="en-US" altLang="ko-KR" sz="1100" dirty="0" smtClean="0"/>
              <a:t>. </a:t>
            </a:r>
            <a:r>
              <a:rPr lang="ko-KR" altLang="en-US" sz="1100" dirty="0" smtClean="0"/>
              <a:t>사실 이 말은 아이들이 가장 듣기 싫어하는 말 중의 하나다</a:t>
            </a:r>
            <a:r>
              <a:rPr lang="en-US" altLang="ko-KR" sz="1100" dirty="0" smtClean="0"/>
              <a:t>. '</a:t>
            </a:r>
            <a:r>
              <a:rPr lang="ko-KR" altLang="en-US" sz="1100" dirty="0" smtClean="0"/>
              <a:t>입술 </a:t>
            </a:r>
            <a:r>
              <a:rPr lang="en-US" altLang="ko-KR" sz="1100" dirty="0" smtClean="0"/>
              <a:t>30</a:t>
            </a:r>
            <a:r>
              <a:rPr lang="ko-KR" altLang="en-US" sz="1100" dirty="0" smtClean="0"/>
              <a:t>초</a:t>
            </a:r>
            <a:r>
              <a:rPr lang="en-US" altLang="ko-KR" sz="1100" dirty="0" smtClean="0"/>
              <a:t>, </a:t>
            </a:r>
            <a:r>
              <a:rPr lang="ko-KR" altLang="en-US" sz="1100" dirty="0" smtClean="0"/>
              <a:t>가슴 </a:t>
            </a:r>
            <a:r>
              <a:rPr lang="en-US" altLang="ko-KR" sz="1100" dirty="0" smtClean="0"/>
              <a:t>30</a:t>
            </a:r>
            <a:r>
              <a:rPr lang="ko-KR" altLang="en-US" sz="1100" dirty="0" smtClean="0"/>
              <a:t>년</a:t>
            </a:r>
            <a:r>
              <a:rPr lang="en-US" altLang="ko-KR" sz="1100" dirty="0" smtClean="0"/>
              <a:t>'</a:t>
            </a:r>
            <a:r>
              <a:rPr lang="ko-KR" altLang="en-US" sz="1100" dirty="0" smtClean="0"/>
              <a:t>이라는 말이 있다</a:t>
            </a:r>
            <a:r>
              <a:rPr lang="en-US" altLang="ko-KR" sz="1100" dirty="0" smtClean="0"/>
              <a:t>. </a:t>
            </a:r>
            <a:r>
              <a:rPr lang="ko-KR" altLang="en-US" sz="1100" dirty="0" smtClean="0"/>
              <a:t>짧은 말 한마디가 듣는 이에게 </a:t>
            </a:r>
            <a:r>
              <a:rPr lang="en-US" altLang="ko-KR" sz="1100" dirty="0" smtClean="0"/>
              <a:t>30</a:t>
            </a:r>
            <a:r>
              <a:rPr lang="ko-KR" altLang="en-US" sz="1100" dirty="0" smtClean="0"/>
              <a:t>년 가는 상처를 줄 수 있다는 의미다</a:t>
            </a:r>
            <a:r>
              <a:rPr lang="en-US" altLang="ko-KR" sz="1100" dirty="0" smtClean="0"/>
              <a:t>. </a:t>
            </a:r>
            <a:r>
              <a:rPr lang="ko-KR" altLang="en-US" sz="1100" dirty="0" smtClean="0"/>
              <a:t>그 대상이 하물며 사랑하는 내 자식이라면 어떻겠는가</a:t>
            </a:r>
            <a:r>
              <a:rPr lang="en-US" altLang="ko-KR" sz="1100" dirty="0" smtClean="0"/>
              <a:t>. </a:t>
            </a:r>
            <a:r>
              <a:rPr lang="ko-KR" altLang="en-US" sz="1100" dirty="0" smtClean="0"/>
              <a:t>자녀교육에서 가장 효과적인 방법은 부모가 </a:t>
            </a:r>
            <a:r>
              <a:rPr lang="en-US" altLang="ko-KR" sz="1100" dirty="0" smtClean="0"/>
              <a:t>'</a:t>
            </a:r>
            <a:r>
              <a:rPr lang="ko-KR" altLang="en-US" sz="1100" dirty="0" err="1" smtClean="0"/>
              <a:t>롤모델</a:t>
            </a:r>
            <a:r>
              <a:rPr lang="en-US" altLang="ko-KR" sz="1100" dirty="0" smtClean="0"/>
              <a:t>'</a:t>
            </a:r>
            <a:r>
              <a:rPr lang="ko-KR" altLang="en-US" sz="1100" dirty="0" smtClean="0"/>
              <a:t>이 되는 것이다</a:t>
            </a:r>
            <a:r>
              <a:rPr lang="en-US" altLang="ko-KR" sz="1100" dirty="0" smtClean="0"/>
              <a:t>. </a:t>
            </a:r>
            <a:r>
              <a:rPr lang="ko-KR" altLang="en-US" sz="1100" dirty="0" smtClean="0"/>
              <a:t>언어 습관은 특히나 그러하다는 사실을 잊지 말자</a:t>
            </a:r>
            <a:r>
              <a:rPr lang="en-US" altLang="ko-KR" sz="1100" dirty="0" smtClean="0"/>
              <a:t>. </a:t>
            </a:r>
            <a:endParaRPr lang="en-US" altLang="ko-KR" sz="1100" dirty="0">
              <a:hlinkClick r:id="rId5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graphicFrame>
        <p:nvGraphicFramePr>
          <p:cNvPr id="10" name="표 9"/>
          <p:cNvGraphicFramePr>
            <a:graphicFrameLocks noGrp="1"/>
          </p:cNvGraphicFramePr>
          <p:nvPr/>
        </p:nvGraphicFramePr>
        <p:xfrm>
          <a:off x="714356" y="857224"/>
          <a:ext cx="5572164" cy="6899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1702"/>
                <a:gridCol w="3500462"/>
              </a:tblGrid>
              <a:tr h="719098">
                <a:tc gridSpan="2">
                  <a:txBody>
                    <a:bodyPr/>
                    <a:lstStyle/>
                    <a:p>
                      <a:pPr latinLnBrk="1"/>
                      <a:r>
                        <a:rPr lang="ko-KR" altLang="en-US" sz="2400" b="0" dirty="0" smtClean="0">
                          <a:solidFill>
                            <a:schemeClr val="tx1"/>
                          </a:solidFill>
                          <a:latin typeface="서울들국화" pitchFamily="18" charset="-127"/>
                          <a:ea typeface="서울들국화" pitchFamily="18" charset="-127"/>
                        </a:rPr>
                        <a:t>건강</a:t>
                      </a:r>
                      <a:endParaRPr lang="ko-KR" altLang="en-US" sz="2400" b="0" dirty="0">
                        <a:solidFill>
                          <a:schemeClr val="tx1"/>
                        </a:solidFill>
                        <a:latin typeface="서울들국화" pitchFamily="18" charset="-127"/>
                        <a:ea typeface="서울들국화" pitchFamily="18" charset="-127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403390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800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서울노이즈M" pitchFamily="18" charset="-127"/>
                          <a:ea typeface="서울노이즈M" pitchFamily="18" charset="-127"/>
                          <a:cs typeface="+mn-cs"/>
                        </a:rPr>
                        <a:t>스트레스를 받으면 왜 단음식이 당길까</a:t>
                      </a:r>
                      <a:r>
                        <a:rPr lang="en-US" altLang="ko-KR" sz="1800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서울노이즈M" pitchFamily="18" charset="-127"/>
                          <a:ea typeface="서울노이즈M" pitchFamily="18" charset="-127"/>
                          <a:cs typeface="+mn-cs"/>
                        </a:rPr>
                        <a:t>?</a:t>
                      </a:r>
                      <a:endParaRPr lang="ko-KR" altLang="en-US" sz="1600" b="1" kern="1200" dirty="0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HY센스L" pitchFamily="18" charset="-127"/>
                        <a:ea typeface="HY센스L" pitchFamily="18" charset="-127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232248">
                <a:tc>
                  <a:txBody>
                    <a:bodyPr/>
                    <a:lstStyle/>
                    <a:p>
                      <a:endParaRPr lang="en-US" altLang="ko-KR" sz="12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우리의 몸은 당을 필요로 한다</a:t>
                      </a:r>
                      <a:r>
                        <a:rPr lang="en-US" altLang="ko-KR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일반적으로 식사를 할 때 혈당이 오르게 되는데</a:t>
                      </a:r>
                      <a:r>
                        <a:rPr lang="en-US" altLang="ko-KR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혈당은 인슐린이라는 호르몬에 의하여 </a:t>
                      </a:r>
                      <a:r>
                        <a:rPr lang="ko-KR" altLang="en-US" sz="1100" u="sng" kern="120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글리코겐</a:t>
                      </a:r>
                      <a:r>
                        <a:rPr lang="ko-KR" altLang="en-US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의 형태로 인체에 저장된다</a:t>
                      </a:r>
                      <a:r>
                        <a:rPr lang="en-US" altLang="ko-KR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우리의 몸은 저장 된 당을 필요할 때마다 꺼내어 쓴다</a:t>
                      </a:r>
                      <a:r>
                        <a:rPr lang="en-US" altLang="ko-KR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주목할 점은 당이 근육의 움직임을 통해서만 소모되는 것이 아니라는 것</a:t>
                      </a:r>
                      <a:r>
                        <a:rPr lang="en-US" altLang="ko-KR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우리의 뇌와 신경 또한 당을 필요로 한다</a:t>
                      </a:r>
                      <a:r>
                        <a:rPr lang="en-US" altLang="ko-KR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endParaRPr lang="en-US" altLang="ko-KR" sz="11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o-KR" altLang="en-US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굳이 몸을 움직이지 않아도 신경을 쓰거나 머리를 쓰게 되면 시간당 약 </a:t>
                      </a:r>
                      <a:r>
                        <a:rPr lang="en-US" altLang="ko-KR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6g </a:t>
                      </a:r>
                      <a:r>
                        <a:rPr lang="ko-KR" altLang="en-US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정도의 당이 소모된다</a:t>
                      </a:r>
                      <a:r>
                        <a:rPr lang="en-US" altLang="ko-KR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특히 갑자기 심한 스트레스를 받거나 순간적으로 감정의 소모가 극심해 지면 우리의 뇌와 신경은 평소보다 </a:t>
                      </a:r>
                      <a:r>
                        <a:rPr lang="en-US" altLang="ko-KR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r>
                        <a:rPr lang="ko-KR" altLang="en-US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배나 많은 양의 당을 소모하게 된다</a:t>
                      </a:r>
                      <a:r>
                        <a:rPr lang="en-US" altLang="ko-KR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ko-KR" altLang="en-US" sz="11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506432">
                <a:tc gridSpan="2">
                  <a:txBody>
                    <a:bodyPr/>
                    <a:lstStyle/>
                    <a:p>
                      <a:r>
                        <a:rPr lang="ko-KR" altLang="en-US" sz="110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스트레스로 몸에 축적되어 있던 당이 모두 소진 되어버리면 신체는 이를 </a:t>
                      </a:r>
                      <a:r>
                        <a:rPr lang="en-US" altLang="ko-KR" sz="110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'</a:t>
                      </a:r>
                      <a:r>
                        <a:rPr lang="ko-KR" altLang="en-US" sz="110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비상사태</a:t>
                      </a:r>
                      <a:r>
                        <a:rPr lang="en-US" altLang="ko-KR" sz="110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'</a:t>
                      </a:r>
                      <a:r>
                        <a:rPr lang="ko-KR" altLang="en-US" sz="110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로 인식하고 </a:t>
                      </a:r>
                      <a:r>
                        <a:rPr lang="en-US" altLang="ko-KR" sz="110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'</a:t>
                      </a:r>
                      <a:r>
                        <a:rPr lang="ko-KR" altLang="en-US" sz="110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비상사태</a:t>
                      </a:r>
                      <a:r>
                        <a:rPr lang="en-US" altLang="ko-KR" sz="110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! </a:t>
                      </a:r>
                      <a:r>
                        <a:rPr lang="ko-KR" altLang="en-US" sz="110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빨리 당을 보충하라</a:t>
                      </a:r>
                      <a:r>
                        <a:rPr lang="en-US" altLang="ko-KR" sz="110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'</a:t>
                      </a:r>
                      <a:r>
                        <a:rPr lang="ko-KR" altLang="en-US" sz="110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는 신호를 보낸다</a:t>
                      </a:r>
                      <a:r>
                        <a:rPr lang="en-US" altLang="ko-KR" sz="110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10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스트레스를 받고 갑자기 도넛</a:t>
                      </a:r>
                      <a:r>
                        <a:rPr lang="en-US" altLang="ko-KR" sz="110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10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초콜릿</a:t>
                      </a:r>
                      <a:r>
                        <a:rPr lang="en-US" altLang="ko-KR" sz="110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10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아이스크림 등의 단음식이 먹고 싶을 때가 바로 이 순간인 것이다</a:t>
                      </a:r>
                      <a:r>
                        <a:rPr lang="en-US" altLang="ko-KR" sz="110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endParaRPr lang="en-US" altLang="ko-KR" sz="11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o-KR" altLang="en-US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하지만 갑자기 많은 양의 당분을 섭취하게 되면 혈당이 급격히 오르내려 오히려 불쾌감을 느끼게 된다</a:t>
                      </a:r>
                      <a:r>
                        <a:rPr lang="en-US" altLang="ko-KR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여성들이 무엇에 홀린 듯 단 음식을 먹은 뒤 금세 언짢은 기분을 느끼며 후회는 것이 바로 이런 연유이다</a:t>
                      </a:r>
                      <a:r>
                        <a:rPr lang="en-US" altLang="ko-KR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또한 체중에 민감한 여성들에게 스트레스로 인한 폭식은 자책과 후회를 부르는 주원인</a:t>
                      </a:r>
                      <a:r>
                        <a:rPr lang="en-US" altLang="ko-KR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endParaRPr lang="en-US" altLang="ko-KR" sz="11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o-KR" altLang="en-US" sz="11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리셋클리닉</a:t>
                      </a:r>
                      <a:r>
                        <a:rPr lang="ko-KR" altLang="en-US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박용우 원장은 </a:t>
                      </a:r>
                      <a:r>
                        <a:rPr lang="en-US" altLang="ko-KR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"</a:t>
                      </a:r>
                      <a:r>
                        <a:rPr lang="ko-KR" altLang="en-US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스트레스와 폭식의 악순환에서 벗어나기 위해서는 초콜릿이나 과자 등의 가공식품이 아닌</a:t>
                      </a:r>
                      <a:r>
                        <a:rPr lang="en-US" altLang="ko-KR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몸에 이로운 대체재를 찾는 것이 바람직하다</a:t>
                      </a:r>
                      <a:r>
                        <a:rPr lang="en-US" altLang="ko-KR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우리 주위에는 과자 이외에도 스트레스 해소에 좋은 음식이 많다</a:t>
                      </a:r>
                      <a:r>
                        <a:rPr lang="en-US" altLang="ko-KR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"</a:t>
                      </a:r>
                      <a:r>
                        <a:rPr lang="ko-KR" altLang="en-US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고 조언한다</a:t>
                      </a:r>
                      <a:r>
                        <a:rPr lang="en-US" altLang="ko-KR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4097" name="_x114803056" descr="EMB0000058c187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4704" y="2123728"/>
            <a:ext cx="1905000" cy="18208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graphicFrame>
        <p:nvGraphicFramePr>
          <p:cNvPr id="10" name="표 9"/>
          <p:cNvGraphicFramePr>
            <a:graphicFrameLocks noGrp="1"/>
          </p:cNvGraphicFramePr>
          <p:nvPr/>
        </p:nvGraphicFramePr>
        <p:xfrm>
          <a:off x="714356" y="857224"/>
          <a:ext cx="5572164" cy="5900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94764"/>
                <a:gridCol w="1777400"/>
              </a:tblGrid>
              <a:tr h="719098">
                <a:tc gridSpan="2">
                  <a:txBody>
                    <a:bodyPr/>
                    <a:lstStyle/>
                    <a:p>
                      <a:pPr latinLnBrk="1"/>
                      <a:r>
                        <a:rPr lang="ko-KR" altLang="en-US" sz="2400" b="0" dirty="0" smtClean="0">
                          <a:solidFill>
                            <a:schemeClr val="tx1"/>
                          </a:solidFill>
                          <a:latin typeface="서울들국화" pitchFamily="18" charset="-127"/>
                          <a:ea typeface="서울들국화" pitchFamily="18" charset="-127"/>
                        </a:rPr>
                        <a:t>건강</a:t>
                      </a:r>
                      <a:endParaRPr lang="ko-KR" altLang="en-US" sz="2400" b="0" dirty="0">
                        <a:solidFill>
                          <a:schemeClr val="tx1"/>
                        </a:solidFill>
                        <a:latin typeface="서울들국화" pitchFamily="18" charset="-127"/>
                        <a:ea typeface="서울들국화" pitchFamily="18" charset="-127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403390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800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서울노이즈M" pitchFamily="18" charset="-127"/>
                          <a:ea typeface="서울노이즈M" pitchFamily="18" charset="-127"/>
                          <a:cs typeface="+mn-cs"/>
                        </a:rPr>
                        <a:t>스트레스 해소에 좋은 음식은</a:t>
                      </a:r>
                      <a:r>
                        <a:rPr lang="en-US" altLang="ko-KR" sz="1800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서울노이즈M" pitchFamily="18" charset="-127"/>
                          <a:ea typeface="서울노이즈M" pitchFamily="18" charset="-127"/>
                          <a:cs typeface="+mn-cs"/>
                        </a:rPr>
                        <a:t>?</a:t>
                      </a:r>
                      <a:endParaRPr lang="ko-KR" altLang="en-US" sz="1600" b="1" kern="1200" dirty="0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HY센스L" pitchFamily="18" charset="-127"/>
                        <a:ea typeface="HY센스L" pitchFamily="18" charset="-127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584176">
                <a:tc gridSpan="2">
                  <a:txBody>
                    <a:bodyPr/>
                    <a:lstStyle/>
                    <a:p>
                      <a:r>
                        <a:rPr lang="ko-KR" altLang="en-US" sz="1100" b="1" kern="1200" dirty="0" smtClean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▪ 대추차</a:t>
                      </a:r>
                    </a:p>
                    <a:p>
                      <a:r>
                        <a:rPr lang="ko-KR" altLang="en-US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대추차는 스트레스를 완화시킬 뿐만 아니라 불면증을 해소해주는 천연 신경안정제로도 많이 쓰인다</a:t>
                      </a:r>
                      <a:r>
                        <a:rPr lang="en-US" altLang="ko-KR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다만 속이 답답하거나 더부룩한 상태</a:t>
                      </a:r>
                      <a:r>
                        <a:rPr lang="en-US" altLang="ko-KR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몸에 열이 많은 경우에는 자제하는 것이 좋다</a:t>
                      </a:r>
                      <a:r>
                        <a:rPr lang="en-US" altLang="ko-KR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endParaRPr lang="en-US" altLang="ko-KR" sz="11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altLang="ko-KR" sz="1100" b="1" kern="1200" dirty="0" smtClean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▪ </a:t>
                      </a:r>
                      <a:r>
                        <a:rPr lang="ko-KR" altLang="en-US" sz="1100" b="1" kern="1200" dirty="0" smtClean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호두</a:t>
                      </a:r>
                    </a:p>
                    <a:p>
                      <a:r>
                        <a:rPr lang="ko-KR" altLang="en-US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호두는 뇌를 맑게 해주고 신경을 안정시켜 준다</a:t>
                      </a:r>
                      <a:r>
                        <a:rPr lang="en-US" altLang="ko-KR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호두에 들어있는 </a:t>
                      </a:r>
                      <a:r>
                        <a:rPr lang="ko-KR" altLang="en-US" sz="11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리놀산은</a:t>
                      </a:r>
                      <a:r>
                        <a:rPr lang="ko-KR" altLang="en-US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스트레스로 지친 뇌를 청명하게 회복시켜 준다</a:t>
                      </a:r>
                      <a:r>
                        <a:rPr lang="en-US" altLang="ko-KR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또한 스트레스로 인한 편두통이나 정서불안</a:t>
                      </a:r>
                      <a:r>
                        <a:rPr lang="en-US" altLang="ko-KR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이유 없이 가슴이 두근거리는 증상에도 효과적이다</a:t>
                      </a:r>
                      <a:r>
                        <a:rPr lang="en-US" altLang="ko-KR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endParaRPr lang="en-US" altLang="ko-KR" sz="11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256496">
                <a:tc>
                  <a:txBody>
                    <a:bodyPr/>
                    <a:lstStyle/>
                    <a:p>
                      <a:r>
                        <a:rPr lang="en-US" altLang="ko-KR" sz="1100" b="1" kern="1200" dirty="0" smtClean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▪ </a:t>
                      </a:r>
                      <a:r>
                        <a:rPr lang="ko-KR" altLang="en-US" sz="1100" b="1" kern="1200" dirty="0" smtClean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허브</a:t>
                      </a:r>
                    </a:p>
                    <a:p>
                      <a:r>
                        <a:rPr lang="ko-KR" altLang="en-US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허브는 스트레스로 인한 긴장된 신경과 몸을 완화시키는데 그만이다</a:t>
                      </a:r>
                      <a:r>
                        <a:rPr lang="en-US" altLang="ko-KR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1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캐모마일과</a:t>
                      </a:r>
                      <a:r>
                        <a:rPr lang="ko-KR" altLang="en-US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1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라벤더는</a:t>
                      </a:r>
                      <a:r>
                        <a:rPr lang="ko-KR" altLang="en-US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긴장을 풀어주고 피로회복을 돕는다</a:t>
                      </a:r>
                      <a:r>
                        <a:rPr lang="en-US" altLang="ko-KR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또한 근육통을 완화시켜 주며 숙면에 효과적이다</a:t>
                      </a:r>
                      <a:r>
                        <a:rPr lang="en-US" altLang="ko-KR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스트레스를 받을 때 허브 차를 내려 마시거나 허브 향을 맡는 것이 좋다</a:t>
                      </a:r>
                      <a:r>
                        <a:rPr lang="en-US" altLang="ko-KR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altLang="ko-KR" sz="11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53216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일이 안 풀린다고 먹고</a:t>
                      </a:r>
                      <a:r>
                        <a:rPr lang="en-US" altLang="ko-KR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늘어난 체중에 스트레스 받는다고 또 먹고</a:t>
                      </a:r>
                      <a:r>
                        <a:rPr lang="en-US" altLang="ko-KR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… </a:t>
                      </a:r>
                      <a:r>
                        <a:rPr lang="ko-KR" altLang="en-US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좀처럼 벗어나기 힘든 스트레스와 단 음식의 악순환에서 벗어나기 위해서는 스트레스도 지혜롭게 풀 줄 아는 영민함이 필요하다</a:t>
                      </a:r>
                      <a:r>
                        <a:rPr lang="en-US" altLang="ko-KR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endParaRPr lang="en-US" altLang="ko-KR" sz="11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0481" name="Picture 1" descr="E:\가정통신문\ti075d001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9080" y="3059832"/>
            <a:ext cx="2304256" cy="2304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500042" y="1500166"/>
            <a:ext cx="5857916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smtClean="0">
                <a:solidFill>
                  <a:schemeClr val="accent3">
                    <a:lumMod val="75000"/>
                  </a:schemeClr>
                </a:solidFill>
                <a:latin typeface="휴먼모음T" pitchFamily="18" charset="-127"/>
                <a:ea typeface="휴먼모음T" pitchFamily="18" charset="-127"/>
              </a:rPr>
              <a:t>커피믹스</a:t>
            </a:r>
            <a:r>
              <a:rPr lang="en-US" altLang="ko-KR" sz="1600" dirty="0" smtClean="0">
                <a:solidFill>
                  <a:schemeClr val="accent3">
                    <a:lumMod val="75000"/>
                  </a:schemeClr>
                </a:solidFill>
                <a:latin typeface="휴먼모음T" pitchFamily="18" charset="-127"/>
                <a:ea typeface="휴먼모음T" pitchFamily="18" charset="-127"/>
              </a:rPr>
              <a:t>=</a:t>
            </a:r>
            <a:r>
              <a:rPr lang="ko-KR" altLang="en-US" sz="1600" dirty="0" err="1" smtClean="0">
                <a:solidFill>
                  <a:schemeClr val="accent3">
                    <a:lumMod val="75000"/>
                  </a:schemeClr>
                </a:solidFill>
                <a:latin typeface="휴먼모음T" pitchFamily="18" charset="-127"/>
                <a:ea typeface="휴먼모음T" pitchFamily="18" charset="-127"/>
              </a:rPr>
              <a:t>돼지목살급</a:t>
            </a:r>
            <a:r>
              <a:rPr lang="ko-KR" altLang="en-US" sz="1600" dirty="0" smtClean="0">
                <a:solidFill>
                  <a:schemeClr val="accent3">
                    <a:lumMod val="75000"/>
                  </a:schemeClr>
                </a:solidFill>
                <a:latin typeface="휴먼모음T" pitchFamily="18" charset="-127"/>
                <a:ea typeface="휴먼모음T" pitchFamily="18" charset="-127"/>
              </a:rPr>
              <a:t> 지방</a:t>
            </a:r>
            <a:endParaRPr lang="en-US" altLang="ko-KR" sz="1600" dirty="0" smtClean="0">
              <a:solidFill>
                <a:schemeClr val="accent3">
                  <a:lumMod val="75000"/>
                </a:schemeClr>
              </a:solidFill>
              <a:latin typeface="휴먼모음T" pitchFamily="18" charset="-127"/>
              <a:ea typeface="휴먼모음T" pitchFamily="18" charset="-127"/>
            </a:endParaRPr>
          </a:p>
          <a:p>
            <a:endParaRPr lang="en-US" altLang="ko-KR" sz="1200" dirty="0" smtClean="0"/>
          </a:p>
          <a:p>
            <a:endParaRPr lang="en-US" altLang="ko-KR" sz="1200" dirty="0" smtClean="0"/>
          </a:p>
          <a:p>
            <a:r>
              <a:rPr lang="ko-KR" altLang="en-US" sz="1200" dirty="0" smtClean="0"/>
              <a:t>커피의 쓴맛을 완화하기 위해 넣는 </a:t>
            </a:r>
            <a:r>
              <a:rPr lang="ko-KR" altLang="en-US" sz="1200" dirty="0" err="1" smtClean="0"/>
              <a:t>커피크리머와</a:t>
            </a:r>
            <a:r>
              <a:rPr lang="ko-KR" altLang="en-US" sz="1200" dirty="0" smtClean="0"/>
              <a:t> 뜨거운 물을 부어 바로 마실 수 있는 커피믹스가 각각 돼지고기 삼겹살과 목살 수준의 지방을 함유하고 있는 것으로 나타났다</a:t>
            </a:r>
            <a:r>
              <a:rPr lang="en-US" altLang="ko-KR" sz="1200" dirty="0" smtClean="0"/>
              <a:t>. </a:t>
            </a:r>
            <a:r>
              <a:rPr lang="ko-KR" altLang="en-US" sz="1200" dirty="0" smtClean="0"/>
              <a:t>게다가 함유한 지방의 대부분이 혈중 콜레스테롤을 높이는 포화지방인 것으로 드러났다</a:t>
            </a:r>
            <a:r>
              <a:rPr lang="en-US" altLang="ko-KR" sz="1200" dirty="0" smtClean="0"/>
              <a:t>. </a:t>
            </a:r>
          </a:p>
          <a:p>
            <a:r>
              <a:rPr lang="en-US" altLang="ko-KR" sz="1200" dirty="0" smtClean="0"/>
              <a:t/>
            </a:r>
            <a:br>
              <a:rPr lang="en-US" altLang="ko-KR" sz="1200" dirty="0" smtClean="0"/>
            </a:br>
            <a:endParaRPr lang="en-US" altLang="ko-KR" sz="1200" dirty="0" smtClean="0"/>
          </a:p>
          <a:p>
            <a:r>
              <a:rPr lang="ko-KR" altLang="en-US" sz="1200" dirty="0" smtClean="0"/>
              <a:t>　서울대 식품영양학과 </a:t>
            </a:r>
            <a:r>
              <a:rPr lang="ko-KR" altLang="en-US" sz="1200" dirty="0" err="1" smtClean="0"/>
              <a:t>황금택</a:t>
            </a:r>
            <a:r>
              <a:rPr lang="ko-KR" altLang="en-US" sz="1200" dirty="0" smtClean="0"/>
              <a:t> </a:t>
            </a:r>
            <a:r>
              <a:rPr lang="ko-KR" altLang="en-US" sz="1200" dirty="0" err="1" smtClean="0"/>
              <a:t>교수팀은</a:t>
            </a:r>
            <a:r>
              <a:rPr lang="ko-KR" altLang="en-US" sz="1200" dirty="0" smtClean="0"/>
              <a:t> 국내 시판 중인 </a:t>
            </a:r>
            <a:r>
              <a:rPr lang="ko-KR" altLang="en-US" sz="1200" dirty="0" err="1" smtClean="0"/>
              <a:t>커피크리머</a:t>
            </a:r>
            <a:r>
              <a:rPr lang="ko-KR" altLang="en-US" sz="1200" dirty="0" smtClean="0"/>
              <a:t> </a:t>
            </a:r>
            <a:r>
              <a:rPr lang="en-US" altLang="ko-KR" sz="1200" dirty="0" smtClean="0"/>
              <a:t>14</a:t>
            </a:r>
            <a:r>
              <a:rPr lang="ko-KR" altLang="en-US" sz="1200" dirty="0" smtClean="0"/>
              <a:t>개 제품과 커피믹스 </a:t>
            </a:r>
            <a:r>
              <a:rPr lang="en-US" altLang="ko-KR" sz="1200" dirty="0" smtClean="0"/>
              <a:t>11</a:t>
            </a:r>
            <a:r>
              <a:rPr lang="ko-KR" altLang="en-US" sz="1200" dirty="0" smtClean="0"/>
              <a:t>개 제품의 지방포화지방 함량을 조사한 결과 이같이 드러났다고 </a:t>
            </a:r>
            <a:r>
              <a:rPr lang="en-US" altLang="ko-KR" sz="1200" dirty="0" smtClean="0"/>
              <a:t>13</a:t>
            </a:r>
            <a:r>
              <a:rPr lang="ko-KR" altLang="en-US" sz="1200" dirty="0" smtClean="0"/>
              <a:t>일 밝혔다</a:t>
            </a:r>
            <a:r>
              <a:rPr lang="en-US" altLang="ko-KR" sz="1200" dirty="0" smtClean="0"/>
              <a:t>. </a:t>
            </a:r>
            <a:r>
              <a:rPr lang="ko-KR" altLang="en-US" sz="1200" dirty="0" smtClean="0"/>
              <a:t>연구 결과는 ‘한국식품영양과학회지’ 최근 호에 발표됐다</a:t>
            </a:r>
            <a:r>
              <a:rPr lang="en-US" altLang="ko-KR" sz="1200" dirty="0" smtClean="0"/>
              <a:t>. </a:t>
            </a:r>
          </a:p>
          <a:p>
            <a:r>
              <a:rPr lang="en-US" altLang="ko-KR" sz="1200" dirty="0" smtClean="0"/>
              <a:t>14</a:t>
            </a:r>
            <a:r>
              <a:rPr lang="ko-KR" altLang="en-US" sz="1200" dirty="0" smtClean="0"/>
              <a:t>개 </a:t>
            </a:r>
            <a:r>
              <a:rPr lang="ko-KR" altLang="en-US" sz="1200" dirty="0" err="1" smtClean="0"/>
              <a:t>커피크리머의</a:t>
            </a:r>
            <a:r>
              <a:rPr lang="ko-KR" altLang="en-US" sz="1200" dirty="0" smtClean="0"/>
              <a:t> 지방 함량 비율은 </a:t>
            </a:r>
            <a:r>
              <a:rPr lang="en-US" altLang="ko-KR" sz="1200" dirty="0" smtClean="0"/>
              <a:t>15.4∼28.5%</a:t>
            </a:r>
            <a:r>
              <a:rPr lang="ko-KR" altLang="en-US" sz="1200" dirty="0" smtClean="0"/>
              <a:t>였다</a:t>
            </a:r>
            <a:r>
              <a:rPr lang="en-US" altLang="ko-KR" sz="1200" dirty="0" smtClean="0"/>
              <a:t>. </a:t>
            </a:r>
            <a:r>
              <a:rPr lang="ko-KR" altLang="en-US" sz="1200" dirty="0" smtClean="0"/>
              <a:t>지방 함량이 </a:t>
            </a:r>
            <a:r>
              <a:rPr lang="en-US" altLang="ko-KR" sz="1200" dirty="0" smtClean="0"/>
              <a:t>25%</a:t>
            </a:r>
            <a:r>
              <a:rPr lang="ko-KR" altLang="en-US" sz="1200" dirty="0" smtClean="0"/>
              <a:t>를 넘는 것이 </a:t>
            </a:r>
            <a:r>
              <a:rPr lang="en-US" altLang="ko-KR" sz="1200" dirty="0" smtClean="0"/>
              <a:t>9</a:t>
            </a:r>
            <a:r>
              <a:rPr lang="ko-KR" altLang="en-US" sz="1200" dirty="0" smtClean="0"/>
              <a:t>개였고</a:t>
            </a:r>
            <a:r>
              <a:rPr lang="en-US" altLang="ko-KR" sz="1200" dirty="0" smtClean="0"/>
              <a:t>, 1</a:t>
            </a:r>
            <a:r>
              <a:rPr lang="ko-KR" altLang="en-US" sz="1200" dirty="0" smtClean="0"/>
              <a:t>개 제품은 돼지고기 삼겹살의 지방 함유 비율</a:t>
            </a:r>
            <a:r>
              <a:rPr lang="en-US" altLang="ko-KR" sz="1200" dirty="0" smtClean="0"/>
              <a:t>(28.4%)</a:t>
            </a:r>
            <a:r>
              <a:rPr lang="ko-KR" altLang="en-US" sz="1200" dirty="0" smtClean="0"/>
              <a:t>과 비슷한 수준이었다</a:t>
            </a:r>
            <a:r>
              <a:rPr lang="en-US" altLang="ko-KR" sz="1200" dirty="0" smtClean="0"/>
              <a:t>. 11</a:t>
            </a:r>
            <a:r>
              <a:rPr lang="ko-KR" altLang="en-US" sz="1200" dirty="0" smtClean="0"/>
              <a:t>개 커피믹스의 지방 함량은 </a:t>
            </a:r>
            <a:r>
              <a:rPr lang="en-US" altLang="ko-KR" sz="1200" dirty="0" smtClean="0"/>
              <a:t>1</a:t>
            </a:r>
            <a:r>
              <a:rPr lang="ko-KR" altLang="en-US" sz="1200" dirty="0" smtClean="0"/>
              <a:t>개 제품</a:t>
            </a:r>
            <a:r>
              <a:rPr lang="en-US" altLang="ko-KR" sz="1200" dirty="0" smtClean="0"/>
              <a:t>(7.7%)</a:t>
            </a:r>
            <a:r>
              <a:rPr lang="ko-KR" altLang="en-US" sz="1200" dirty="0" smtClean="0"/>
              <a:t>을 제외하곤 모두 </a:t>
            </a:r>
            <a:r>
              <a:rPr lang="en-US" altLang="ko-KR" sz="1200" dirty="0" smtClean="0"/>
              <a:t>10%</a:t>
            </a:r>
            <a:r>
              <a:rPr lang="ko-KR" altLang="en-US" sz="1200" dirty="0" smtClean="0"/>
              <a:t>를 넘었다</a:t>
            </a:r>
            <a:r>
              <a:rPr lang="en-US" altLang="ko-KR" sz="1200" dirty="0" smtClean="0"/>
              <a:t>. </a:t>
            </a:r>
            <a:r>
              <a:rPr lang="ko-KR" altLang="en-US" sz="1200" dirty="0" smtClean="0"/>
              <a:t>이는 돼지고기 목살의 지방 함량</a:t>
            </a:r>
            <a:r>
              <a:rPr lang="en-US" altLang="ko-KR" sz="1200" dirty="0" smtClean="0"/>
              <a:t>(9.5%)</a:t>
            </a:r>
            <a:r>
              <a:rPr lang="ko-KR" altLang="en-US" sz="1200" dirty="0" smtClean="0"/>
              <a:t>과 맞먹는 것이다</a:t>
            </a:r>
            <a:r>
              <a:rPr lang="en-US" altLang="ko-KR" sz="1200" dirty="0" smtClean="0"/>
              <a:t>. </a:t>
            </a:r>
          </a:p>
          <a:p>
            <a:r>
              <a:rPr lang="en-US" altLang="ko-KR" sz="1200" dirty="0" smtClean="0"/>
              <a:t/>
            </a:r>
            <a:br>
              <a:rPr lang="en-US" altLang="ko-KR" sz="1200" dirty="0" smtClean="0"/>
            </a:br>
            <a:endParaRPr lang="en-US" altLang="ko-KR" sz="1200" dirty="0" smtClean="0"/>
          </a:p>
          <a:p>
            <a:r>
              <a:rPr lang="ko-KR" altLang="en-US" sz="1200" dirty="0" smtClean="0"/>
              <a:t>　</a:t>
            </a:r>
            <a:r>
              <a:rPr lang="ko-KR" altLang="en-US" sz="1200" dirty="0" err="1" smtClean="0"/>
              <a:t>커피크리머와</a:t>
            </a:r>
            <a:r>
              <a:rPr lang="ko-KR" altLang="en-US" sz="1200" dirty="0" smtClean="0"/>
              <a:t> 커피믹스는 함유된 지방 중 포화지방이 차지하는 비율도 높았다</a:t>
            </a:r>
            <a:r>
              <a:rPr lang="en-US" altLang="ko-KR" sz="1200" dirty="0" smtClean="0"/>
              <a:t>. </a:t>
            </a:r>
            <a:r>
              <a:rPr lang="ko-KR" altLang="en-US" sz="1200" dirty="0" err="1" smtClean="0"/>
              <a:t>커피크리머는</a:t>
            </a:r>
            <a:r>
              <a:rPr lang="ko-KR" altLang="en-US" sz="1200" dirty="0" smtClean="0"/>
              <a:t> 전체 지방 중 포화지방 비율이 </a:t>
            </a:r>
            <a:r>
              <a:rPr lang="en-US" altLang="ko-KR" sz="1200" dirty="0" smtClean="0"/>
              <a:t>90% </a:t>
            </a:r>
            <a:r>
              <a:rPr lang="ko-KR" altLang="en-US" sz="1200" dirty="0" smtClean="0"/>
              <a:t>이상인 것이 </a:t>
            </a:r>
            <a:r>
              <a:rPr lang="en-US" altLang="ko-KR" sz="1200" dirty="0" smtClean="0"/>
              <a:t>14</a:t>
            </a:r>
            <a:r>
              <a:rPr lang="ko-KR" altLang="en-US" sz="1200" dirty="0" smtClean="0"/>
              <a:t>개 중 </a:t>
            </a:r>
            <a:r>
              <a:rPr lang="en-US" altLang="ko-KR" sz="1200" dirty="0" smtClean="0"/>
              <a:t>12</a:t>
            </a:r>
            <a:r>
              <a:rPr lang="ko-KR" altLang="en-US" sz="1200" dirty="0" smtClean="0"/>
              <a:t>개에 달했다</a:t>
            </a:r>
            <a:r>
              <a:rPr lang="en-US" altLang="ko-KR" sz="1200" dirty="0" smtClean="0"/>
              <a:t>. </a:t>
            </a:r>
            <a:r>
              <a:rPr lang="ko-KR" altLang="en-US" sz="1200" dirty="0" smtClean="0"/>
              <a:t>커피믹스는 </a:t>
            </a:r>
            <a:r>
              <a:rPr lang="en-US" altLang="ko-KR" sz="1200" dirty="0" smtClean="0"/>
              <a:t>11</a:t>
            </a:r>
            <a:r>
              <a:rPr lang="ko-KR" altLang="en-US" sz="1200" dirty="0" smtClean="0"/>
              <a:t>가지 제품 모두 포화지방 비율이 </a:t>
            </a:r>
            <a:r>
              <a:rPr lang="en-US" altLang="ko-KR" sz="1200" dirty="0" smtClean="0"/>
              <a:t>99% </a:t>
            </a:r>
            <a:r>
              <a:rPr lang="ko-KR" altLang="en-US" sz="1200" dirty="0" smtClean="0"/>
              <a:t>이상이었다</a:t>
            </a:r>
            <a:r>
              <a:rPr lang="en-US" altLang="ko-KR" sz="1200" dirty="0" smtClean="0"/>
              <a:t>. </a:t>
            </a:r>
            <a:r>
              <a:rPr lang="ko-KR" altLang="en-US" sz="1200" dirty="0" smtClean="0"/>
              <a:t>이는 닭고기</a:t>
            </a:r>
            <a:r>
              <a:rPr lang="en-US" altLang="ko-KR" sz="1200" dirty="0" smtClean="0"/>
              <a:t>(</a:t>
            </a:r>
            <a:r>
              <a:rPr lang="ko-KR" altLang="en-US" sz="1200" dirty="0" smtClean="0"/>
              <a:t>약 </a:t>
            </a:r>
            <a:r>
              <a:rPr lang="en-US" altLang="ko-KR" sz="1200" dirty="0" smtClean="0"/>
              <a:t>29%)</a:t>
            </a:r>
            <a:r>
              <a:rPr lang="ko-KR" altLang="en-US" sz="1200" dirty="0" smtClean="0"/>
              <a:t>와 쇠고기</a:t>
            </a:r>
            <a:r>
              <a:rPr lang="en-US" altLang="ko-KR" sz="1200" dirty="0" smtClean="0"/>
              <a:t>(40%)</a:t>
            </a:r>
            <a:r>
              <a:rPr lang="ko-KR" altLang="en-US" sz="1200" dirty="0" smtClean="0"/>
              <a:t>의 포화지방 비율보다 높은 것이다</a:t>
            </a:r>
            <a:r>
              <a:rPr lang="en-US" altLang="ko-KR" sz="1200" dirty="0" smtClean="0"/>
              <a:t>. </a:t>
            </a:r>
          </a:p>
          <a:p>
            <a:r>
              <a:rPr lang="en-US" altLang="ko-KR" sz="1200" dirty="0" smtClean="0"/>
              <a:t/>
            </a:r>
            <a:br>
              <a:rPr lang="en-US" altLang="ko-KR" sz="1200" dirty="0" smtClean="0"/>
            </a:br>
            <a:endParaRPr lang="en-US" altLang="ko-KR" sz="1200" dirty="0" smtClean="0"/>
          </a:p>
          <a:p>
            <a:r>
              <a:rPr lang="ko-KR" altLang="en-US" sz="1200" dirty="0" smtClean="0"/>
              <a:t>　 서울성모병원 가정의학과 김경수 교수는 “상온에서 굳어지는 포화지방</a:t>
            </a:r>
            <a:r>
              <a:rPr lang="en-US" altLang="ko-KR" sz="1200" dirty="0" smtClean="0"/>
              <a:t>(</a:t>
            </a:r>
            <a:r>
              <a:rPr lang="ko-KR" altLang="en-US" sz="1200" dirty="0" smtClean="0"/>
              <a:t>굳기름</a:t>
            </a:r>
            <a:r>
              <a:rPr lang="en-US" altLang="ko-KR" sz="1200" dirty="0" smtClean="0"/>
              <a:t>)</a:t>
            </a:r>
            <a:r>
              <a:rPr lang="ko-KR" altLang="en-US" sz="1200" dirty="0" smtClean="0"/>
              <a:t>은 혈중 콜레스테롤과 중성지방 수치를 높이는 해로운 지방”이라고 말했다</a:t>
            </a:r>
            <a:r>
              <a:rPr lang="en-US" altLang="ko-KR" sz="1200" dirty="0" smtClean="0"/>
              <a:t>. </a:t>
            </a:r>
            <a:r>
              <a:rPr lang="ko-KR" altLang="en-US" sz="1200" dirty="0" smtClean="0"/>
              <a:t>콩기름옥수수기름 등 식물성 기름은 대체로 혈관에 이로운 불포화지방 비율이 높지만 </a:t>
            </a:r>
            <a:r>
              <a:rPr lang="ko-KR" altLang="en-US" sz="1200" dirty="0" err="1" smtClean="0"/>
              <a:t>팜유코코넛유</a:t>
            </a:r>
            <a:r>
              <a:rPr lang="ko-KR" altLang="en-US" sz="1200" dirty="0" smtClean="0"/>
              <a:t> 등 식물성 기름이면서도 포화지방 비율이 높은 것도 있다</a:t>
            </a:r>
            <a:r>
              <a:rPr lang="en-US" altLang="ko-KR" sz="1200" dirty="0" smtClean="0"/>
              <a:t>. </a:t>
            </a:r>
          </a:p>
          <a:p>
            <a:r>
              <a:rPr lang="en-US" altLang="ko-KR" sz="1200" dirty="0" smtClean="0"/>
              <a:t/>
            </a:r>
            <a:br>
              <a:rPr lang="en-US" altLang="ko-KR" sz="1200" dirty="0" smtClean="0"/>
            </a:br>
            <a:endParaRPr lang="en-US" altLang="ko-KR" sz="1200" dirty="0" smtClean="0"/>
          </a:p>
          <a:p>
            <a:r>
              <a:rPr lang="ko-KR" altLang="en-US" sz="1200" dirty="0" smtClean="0"/>
              <a:t>황 교수는 “시중에서 판매되는 </a:t>
            </a:r>
            <a:r>
              <a:rPr lang="ko-KR" altLang="en-US" sz="1200" dirty="0" err="1" smtClean="0"/>
              <a:t>커피크리머와</a:t>
            </a:r>
            <a:r>
              <a:rPr lang="ko-KR" altLang="en-US" sz="1200" dirty="0" smtClean="0"/>
              <a:t>  커피믹스는 지방 구성 비율로 볼 때 </a:t>
            </a:r>
            <a:r>
              <a:rPr lang="ko-KR" altLang="en-US" sz="1200" dirty="0" err="1" smtClean="0"/>
              <a:t>코코넛유나</a:t>
            </a:r>
            <a:r>
              <a:rPr lang="ko-KR" altLang="en-US" sz="1200" dirty="0" smtClean="0"/>
              <a:t> </a:t>
            </a:r>
            <a:r>
              <a:rPr lang="ko-KR" altLang="en-US" sz="1200" dirty="0" err="1" smtClean="0"/>
              <a:t>팜유를</a:t>
            </a:r>
            <a:r>
              <a:rPr lang="ko-KR" altLang="en-US" sz="1200" dirty="0" smtClean="0"/>
              <a:t> 사용했을 것으로 보인다”고 말했다</a:t>
            </a:r>
            <a:r>
              <a:rPr lang="en-US" altLang="ko-KR" sz="1200" dirty="0" smtClean="0"/>
              <a:t>. </a:t>
            </a:r>
            <a:r>
              <a:rPr lang="ko-KR" altLang="en-US" sz="1200" dirty="0" smtClean="0"/>
              <a:t>의무 사항은 아니지만 성분 표기를 하지 않은 제품이 많았다</a:t>
            </a:r>
            <a:r>
              <a:rPr lang="en-US" altLang="ko-KR" sz="1200" dirty="0" smtClean="0"/>
              <a:t>. </a:t>
            </a:r>
            <a:r>
              <a:rPr lang="ko-KR" altLang="en-US" sz="1200" dirty="0" err="1" smtClean="0"/>
              <a:t>커피크리머는</a:t>
            </a:r>
            <a:r>
              <a:rPr lang="ko-KR" altLang="en-US" sz="1200" dirty="0" smtClean="0"/>
              <a:t> </a:t>
            </a:r>
            <a:r>
              <a:rPr lang="en-US" altLang="ko-KR" sz="1200" dirty="0" smtClean="0"/>
              <a:t>14</a:t>
            </a:r>
            <a:r>
              <a:rPr lang="ko-KR" altLang="en-US" sz="1200" dirty="0" smtClean="0"/>
              <a:t>개 제품 중 </a:t>
            </a:r>
            <a:r>
              <a:rPr lang="en-US" altLang="ko-KR" sz="1200" dirty="0" smtClean="0"/>
              <a:t>9</a:t>
            </a:r>
            <a:r>
              <a:rPr lang="ko-KR" altLang="en-US" sz="1200" dirty="0" smtClean="0"/>
              <a:t>개</a:t>
            </a:r>
            <a:r>
              <a:rPr lang="en-US" altLang="ko-KR" sz="1200" dirty="0" smtClean="0"/>
              <a:t>, </a:t>
            </a:r>
            <a:r>
              <a:rPr lang="ko-KR" altLang="en-US" sz="1200" dirty="0" smtClean="0"/>
              <a:t>커피믹스는 </a:t>
            </a:r>
            <a:r>
              <a:rPr lang="en-US" altLang="ko-KR" sz="1200" dirty="0" smtClean="0"/>
              <a:t>11</a:t>
            </a:r>
            <a:r>
              <a:rPr lang="ko-KR" altLang="en-US" sz="1200" dirty="0" smtClean="0"/>
              <a:t>개 제품 중 </a:t>
            </a:r>
            <a:r>
              <a:rPr lang="en-US" altLang="ko-KR" sz="1200" dirty="0" smtClean="0"/>
              <a:t>3</a:t>
            </a:r>
            <a:r>
              <a:rPr lang="ko-KR" altLang="en-US" sz="1200" dirty="0" smtClean="0"/>
              <a:t>개가 제품 박스의 </a:t>
            </a:r>
            <a:r>
              <a:rPr lang="ko-KR" altLang="en-US" sz="1200" dirty="0" err="1" smtClean="0"/>
              <a:t>영양성분표에</a:t>
            </a:r>
            <a:r>
              <a:rPr lang="ko-KR" altLang="en-US" sz="1200" dirty="0" smtClean="0"/>
              <a:t> 지방 함량을 표시하지 않았다</a:t>
            </a:r>
            <a:r>
              <a:rPr lang="en-US" altLang="ko-KR" sz="1200" dirty="0" smtClean="0"/>
              <a:t>. </a:t>
            </a:r>
          </a:p>
          <a:p>
            <a:endParaRPr lang="ko-KR" altLang="en-US" sz="1200" dirty="0"/>
          </a:p>
        </p:txBody>
      </p:sp>
      <p:pic>
        <p:nvPicPr>
          <p:cNvPr id="10" name="그림 9" descr="커피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00570" y="428596"/>
            <a:ext cx="1622026" cy="16672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graphicFrame>
        <p:nvGraphicFramePr>
          <p:cNvPr id="10" name="표 9"/>
          <p:cNvGraphicFramePr>
            <a:graphicFrameLocks noGrp="1"/>
          </p:cNvGraphicFramePr>
          <p:nvPr/>
        </p:nvGraphicFramePr>
        <p:xfrm>
          <a:off x="665148" y="597214"/>
          <a:ext cx="5572164" cy="72986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5392"/>
                <a:gridCol w="3866772"/>
              </a:tblGrid>
              <a:tr h="806434">
                <a:tc gridSpan="2">
                  <a:txBody>
                    <a:bodyPr/>
                    <a:lstStyle/>
                    <a:p>
                      <a:pPr latinLnBrk="1"/>
                      <a:r>
                        <a:rPr lang="ko-KR" altLang="en-US" sz="2400" b="0" dirty="0" smtClean="0">
                          <a:solidFill>
                            <a:schemeClr val="tx1"/>
                          </a:solidFill>
                          <a:latin typeface="서울들국화" pitchFamily="18" charset="-127"/>
                          <a:ea typeface="서울들국화" pitchFamily="18" charset="-127"/>
                        </a:rPr>
                        <a:t>교육</a:t>
                      </a:r>
                      <a:endParaRPr lang="ko-KR" altLang="en-US" sz="2400" b="0" dirty="0">
                        <a:solidFill>
                          <a:schemeClr val="tx1"/>
                        </a:solidFill>
                        <a:latin typeface="서울들국화" pitchFamily="18" charset="-127"/>
                        <a:ea typeface="서울들국화" pitchFamily="18" charset="-127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44114">
                <a:tc gridSpan="2">
                  <a:txBody>
                    <a:bodyPr/>
                    <a:lstStyle/>
                    <a:p>
                      <a:r>
                        <a:rPr lang="ko-KR" altLang="en-US" sz="1800" kern="120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나눔고딕 에코 ExtraBold" pitchFamily="50" charset="-127"/>
                          <a:ea typeface="서울노이즈M" pitchFamily="18" charset="-127"/>
                          <a:cs typeface="+mn-cs"/>
                        </a:rPr>
                        <a:t>초중고생</a:t>
                      </a:r>
                      <a:r>
                        <a:rPr lang="ko-KR" altLang="en-US" sz="1800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나눔고딕 에코 ExtraBold" pitchFamily="50" charset="-127"/>
                          <a:ea typeface="서울노이즈M" pitchFamily="18" charset="-127"/>
                          <a:cs typeface="+mn-cs"/>
                        </a:rPr>
                        <a:t> </a:t>
                      </a:r>
                      <a:r>
                        <a:rPr lang="en-US" altLang="ko-KR" sz="1800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나눔고딕 에코 ExtraBold" pitchFamily="50" charset="-127"/>
                          <a:ea typeface="서울노이즈M" pitchFamily="18" charset="-127"/>
                          <a:cs typeface="+mn-cs"/>
                        </a:rPr>
                        <a:t>105</a:t>
                      </a:r>
                      <a:r>
                        <a:rPr lang="ko-KR" altLang="en-US" sz="1800" kern="120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나눔고딕 에코 ExtraBold" pitchFamily="50" charset="-127"/>
                          <a:ea typeface="서울노이즈M" pitchFamily="18" charset="-127"/>
                          <a:cs typeface="+mn-cs"/>
                        </a:rPr>
                        <a:t>만명</a:t>
                      </a:r>
                      <a:r>
                        <a:rPr lang="ko-KR" altLang="en-US" sz="1800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나눔고딕 에코 ExtraBold" pitchFamily="50" charset="-127"/>
                          <a:ea typeface="서울노이즈M" pitchFamily="18" charset="-127"/>
                          <a:cs typeface="+mn-cs"/>
                        </a:rPr>
                        <a:t> 정신건강 </a:t>
                      </a:r>
                      <a:r>
                        <a:rPr lang="ko-KR" altLang="en-US" sz="1800" kern="120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나눔고딕 에코 ExtraBold" pitchFamily="50" charset="-127"/>
                          <a:ea typeface="서울노이즈M" pitchFamily="18" charset="-127"/>
                          <a:cs typeface="+mn-cs"/>
                        </a:rPr>
                        <a:t>경고등</a:t>
                      </a:r>
                      <a:r>
                        <a:rPr lang="en-US" altLang="ko-KR" sz="1800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나눔고딕 에코 ExtraBold" pitchFamily="50" charset="-127"/>
                          <a:ea typeface="서울노이즈M" pitchFamily="18" charset="-127"/>
                          <a:cs typeface="+mn-cs"/>
                        </a:rPr>
                        <a:t>…22</a:t>
                      </a:r>
                      <a:r>
                        <a:rPr lang="ko-KR" altLang="en-US" sz="1800" kern="120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나눔고딕 에코 ExtraBold" pitchFamily="50" charset="-127"/>
                          <a:ea typeface="서울노이즈M" pitchFamily="18" charset="-127"/>
                          <a:cs typeface="+mn-cs"/>
                        </a:rPr>
                        <a:t>만명은</a:t>
                      </a:r>
                      <a:r>
                        <a:rPr lang="ko-KR" altLang="en-US" sz="1800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나눔고딕 에코 ExtraBold" pitchFamily="50" charset="-127"/>
                          <a:ea typeface="서울노이즈M" pitchFamily="18" charset="-127"/>
                          <a:cs typeface="+mn-cs"/>
                        </a:rPr>
                        <a:t> </a:t>
                      </a:r>
                      <a:r>
                        <a:rPr lang="en-US" altLang="ko-KR" sz="1800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나눔고딕 에코 ExtraBold" pitchFamily="50" charset="-127"/>
                          <a:ea typeface="서울노이즈M" pitchFamily="18" charset="-127"/>
                          <a:cs typeface="+mn-cs"/>
                        </a:rPr>
                        <a:t>‘</a:t>
                      </a:r>
                      <a:r>
                        <a:rPr lang="ko-KR" altLang="en-US" sz="1800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나눔고딕 에코 ExtraBold" pitchFamily="50" charset="-127"/>
                          <a:ea typeface="서울노이즈M" pitchFamily="18" charset="-127"/>
                          <a:cs typeface="+mn-cs"/>
                        </a:rPr>
                        <a:t>심각</a:t>
                      </a:r>
                      <a:r>
                        <a:rPr lang="en-US" altLang="ko-KR" sz="1800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나눔고딕 에코 ExtraBold" pitchFamily="50" charset="-127"/>
                          <a:ea typeface="서울노이즈M" pitchFamily="18" charset="-127"/>
                          <a:cs typeface="+mn-cs"/>
                        </a:rPr>
                        <a:t>’</a:t>
                      </a:r>
                      <a:endParaRPr lang="ko-KR" altLang="en-US" sz="1800" kern="12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나눔고딕 에코 ExtraBold" pitchFamily="50" charset="-127"/>
                        <a:ea typeface="서울노이즈M" pitchFamily="18" charset="-127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567650">
                <a:tc gridSpan="2">
                  <a:txBody>
                    <a:bodyPr/>
                    <a:lstStyle/>
                    <a:p>
                      <a:r>
                        <a:rPr lang="ko-KR" alt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초등학교 때 </a:t>
                      </a:r>
                      <a:r>
                        <a:rPr lang="en-US" altLang="ko-KR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'</a:t>
                      </a:r>
                      <a:r>
                        <a:rPr lang="ko-KR" alt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전교 </a:t>
                      </a:r>
                      <a:r>
                        <a:rPr lang="en-US" altLang="ko-KR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ko-KR" alt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등</a:t>
                      </a:r>
                      <a:r>
                        <a:rPr lang="en-US" altLang="ko-KR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'</a:t>
                      </a:r>
                      <a:r>
                        <a:rPr lang="ko-KR" alt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으로 통하던 정우</a:t>
                      </a:r>
                      <a:r>
                        <a:rPr lang="en-US" altLang="ko-KR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가명</a:t>
                      </a:r>
                      <a:r>
                        <a:rPr lang="en-US" altLang="ko-KR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는 중학교 </a:t>
                      </a:r>
                      <a:r>
                        <a:rPr lang="en-US" altLang="ko-KR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ko-KR" alt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학년에 진학하는 지금 학교에서도</a:t>
                      </a:r>
                      <a:r>
                        <a:rPr lang="en-US" altLang="ko-KR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집에서도 골칫거리다</a:t>
                      </a:r>
                      <a:r>
                        <a:rPr lang="en-US" altLang="ko-KR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수업시간에는 </a:t>
                      </a:r>
                      <a:r>
                        <a:rPr lang="en-US" altLang="ko-KR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'</a:t>
                      </a:r>
                      <a:r>
                        <a:rPr lang="ko-KR" alt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그래</a:t>
                      </a:r>
                      <a:r>
                        <a:rPr lang="en-US" altLang="ko-KR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어디 한번 떠들어 봐라</a:t>
                      </a:r>
                      <a:r>
                        <a:rPr lang="en-US" altLang="ko-KR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'</a:t>
                      </a:r>
                      <a:r>
                        <a:rPr lang="ko-KR" alt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는 표정으로 늘 삐딱하게 앉아있거나 잡담을 해 선생님 속을 긁기 일쑤다</a:t>
                      </a:r>
                      <a:r>
                        <a:rPr lang="en-US" altLang="ko-KR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숙제는 안 한다</a:t>
                      </a:r>
                      <a:r>
                        <a:rPr lang="en-US" altLang="ko-KR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수행평가 과제도 제때 낸 적이 없다</a:t>
                      </a:r>
                      <a:r>
                        <a:rPr lang="en-US" altLang="ko-KR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정우를 이렇게 만든 것은 초등학교 시절의 과도한 </a:t>
                      </a:r>
                      <a:r>
                        <a:rPr lang="en-US" altLang="ko-KR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'</a:t>
                      </a:r>
                      <a:r>
                        <a:rPr lang="ko-KR" alt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학습 노동</a:t>
                      </a:r>
                      <a:r>
                        <a:rPr lang="en-US" altLang="ko-KR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'</a:t>
                      </a:r>
                      <a:r>
                        <a:rPr lang="ko-KR" alt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이었다</a:t>
                      </a:r>
                      <a:r>
                        <a:rPr lang="en-US" altLang="ko-KR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endParaRPr lang="en-US" altLang="ko-KR" sz="1200" u="sng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ko-KR" altLang="en-US" sz="1200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초등학교 </a:t>
                      </a:r>
                      <a:r>
                        <a:rPr lang="en-US" altLang="ko-KR" sz="1200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5~6</a:t>
                      </a:r>
                      <a:r>
                        <a:rPr lang="ko-KR" altLang="en-US" sz="1200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학년 때 수학 단과학원을 다니면서 중</a:t>
                      </a:r>
                      <a:r>
                        <a:rPr lang="en-US" altLang="ko-KR" sz="1200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 </a:t>
                      </a:r>
                      <a:r>
                        <a:rPr lang="ko-KR" altLang="en-US" sz="1200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과정까지 떼고</a:t>
                      </a:r>
                      <a:r>
                        <a:rPr lang="en-US" altLang="ko-KR" sz="1200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200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숙제 많기로 이름이 난 영어학원과 논술학원까지 다녔다</a:t>
                      </a:r>
                      <a:r>
                        <a:rPr lang="en-US" altLang="ko-KR" sz="1200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200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성적도 좋았고</a:t>
                      </a:r>
                      <a:r>
                        <a:rPr lang="en-US" altLang="ko-KR" sz="1200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200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잘 따라가는 것처럼 보였지만 힘에 부쳤던 정우는 결국 </a:t>
                      </a:r>
                      <a:r>
                        <a:rPr lang="en-US" altLang="ko-KR" sz="1200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r>
                        <a:rPr lang="ko-KR" altLang="en-US" sz="1200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학년 때 공부를 손에서 놔버렸다</a:t>
                      </a:r>
                      <a:r>
                        <a:rPr lang="en-US" altLang="ko-KR" sz="1200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200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기대했던 아들이 변해가는 모습을 이해하지 못하는 부모님과는 갈등만 깊어지고 있다</a:t>
                      </a:r>
                      <a:r>
                        <a:rPr lang="en-US" altLang="ko-KR" sz="1200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622378">
                <a:tc gridSpan="2"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latin typeface="+mn-lt"/>
                        </a:rPr>
                        <a:t>서울 송파구 한 중학교의 김모 교사는 </a:t>
                      </a:r>
                      <a:r>
                        <a:rPr lang="en-US" altLang="ko-KR" sz="1200" dirty="0" smtClean="0">
                          <a:latin typeface="+mn-lt"/>
                        </a:rPr>
                        <a:t>"</a:t>
                      </a:r>
                      <a:r>
                        <a:rPr lang="ko-KR" altLang="en-US" sz="1200" dirty="0" smtClean="0">
                          <a:latin typeface="+mn-lt"/>
                        </a:rPr>
                        <a:t>초등학교 때부터 심하게 선행학습을 한 아이들이 중학교 올라와서는 확 지치면서 손도 못 댈 정도로 꺾이는 경우를 심심찮게 봐왔다</a:t>
                      </a:r>
                      <a:r>
                        <a:rPr lang="en-US" altLang="ko-KR" sz="1200" dirty="0" smtClean="0">
                          <a:latin typeface="+mn-lt"/>
                        </a:rPr>
                        <a:t>"</a:t>
                      </a:r>
                      <a:r>
                        <a:rPr lang="ko-KR" altLang="en-US" sz="1200" dirty="0" smtClean="0">
                          <a:latin typeface="+mn-lt"/>
                        </a:rPr>
                        <a:t>며 </a:t>
                      </a:r>
                      <a:r>
                        <a:rPr lang="en-US" altLang="ko-KR" sz="1200" dirty="0" smtClean="0">
                          <a:latin typeface="+mn-lt"/>
                        </a:rPr>
                        <a:t>"</a:t>
                      </a:r>
                      <a:r>
                        <a:rPr lang="ko-KR" altLang="en-US" sz="1200" dirty="0" smtClean="0">
                          <a:latin typeface="+mn-lt"/>
                        </a:rPr>
                        <a:t>이런 경우 인성까지 돌변하기도 한다</a:t>
                      </a:r>
                      <a:r>
                        <a:rPr lang="en-US" altLang="ko-KR" sz="1200" dirty="0" smtClean="0">
                          <a:latin typeface="+mn-lt"/>
                        </a:rPr>
                        <a:t>"</a:t>
                      </a:r>
                      <a:r>
                        <a:rPr lang="ko-KR" altLang="en-US" sz="1200" dirty="0" smtClean="0">
                          <a:latin typeface="+mn-lt"/>
                        </a:rPr>
                        <a:t>고 말했다</a:t>
                      </a:r>
                      <a:r>
                        <a:rPr lang="en-US" altLang="ko-KR" sz="1200" dirty="0" smtClean="0">
                          <a:latin typeface="+mn-lt"/>
                        </a:rPr>
                        <a:t>. 5</a:t>
                      </a:r>
                      <a:r>
                        <a:rPr lang="ko-KR" altLang="en-US" sz="1200" dirty="0" smtClean="0">
                          <a:latin typeface="+mn-lt"/>
                        </a:rPr>
                        <a:t>년 전 서울 강남의 한 중학교 재직 당시 담임을 맡았던 우재</a:t>
                      </a:r>
                      <a:r>
                        <a:rPr lang="en-US" altLang="ko-KR" sz="1200" dirty="0" smtClean="0">
                          <a:latin typeface="+mn-lt"/>
                        </a:rPr>
                        <a:t>(</a:t>
                      </a:r>
                      <a:r>
                        <a:rPr lang="ko-KR" altLang="en-US" sz="1200" dirty="0" err="1" smtClean="0">
                          <a:latin typeface="+mn-lt"/>
                        </a:rPr>
                        <a:t>가명ㆍ당시</a:t>
                      </a:r>
                      <a:r>
                        <a:rPr lang="ko-KR" altLang="en-US" sz="1200" dirty="0" smtClean="0">
                          <a:latin typeface="+mn-lt"/>
                        </a:rPr>
                        <a:t> </a:t>
                      </a:r>
                      <a:r>
                        <a:rPr lang="en-US" altLang="ko-KR" sz="1200" dirty="0" smtClean="0">
                          <a:latin typeface="+mn-lt"/>
                        </a:rPr>
                        <a:t>1</a:t>
                      </a:r>
                      <a:r>
                        <a:rPr lang="ko-KR" altLang="en-US" sz="1200" dirty="0" smtClean="0">
                          <a:latin typeface="+mn-lt"/>
                        </a:rPr>
                        <a:t>학년</a:t>
                      </a:r>
                      <a:r>
                        <a:rPr lang="en-US" altLang="ko-KR" sz="1200" dirty="0" smtClean="0">
                          <a:latin typeface="+mn-lt"/>
                        </a:rPr>
                        <a:t>)</a:t>
                      </a:r>
                      <a:r>
                        <a:rPr lang="ko-KR" altLang="en-US" sz="1200" dirty="0" smtClean="0">
                          <a:latin typeface="+mn-lt"/>
                        </a:rPr>
                        <a:t>가 그랬다</a:t>
                      </a:r>
                      <a:r>
                        <a:rPr lang="en-US" altLang="ko-KR" sz="1200" dirty="0" smtClean="0">
                          <a:latin typeface="+mn-lt"/>
                        </a:rPr>
                        <a:t>. </a:t>
                      </a:r>
                      <a:r>
                        <a:rPr lang="ko-KR" altLang="en-US" sz="1200" dirty="0" smtClean="0">
                          <a:latin typeface="+mn-lt"/>
                        </a:rPr>
                        <a:t>입학 당시 이미 고 </a:t>
                      </a:r>
                      <a:r>
                        <a:rPr lang="en-US" altLang="ko-KR" sz="1200" dirty="0" smtClean="0">
                          <a:latin typeface="+mn-lt"/>
                        </a:rPr>
                        <a:t>1 </a:t>
                      </a:r>
                      <a:r>
                        <a:rPr lang="ko-KR" altLang="en-US" sz="1200" dirty="0" smtClean="0">
                          <a:latin typeface="+mn-lt"/>
                        </a:rPr>
                        <a:t>수학을 끝낸 우재는 </a:t>
                      </a:r>
                      <a:r>
                        <a:rPr lang="en-US" altLang="ko-KR" sz="1200" dirty="0" smtClean="0">
                          <a:latin typeface="+mn-lt"/>
                        </a:rPr>
                        <a:t>1</a:t>
                      </a:r>
                      <a:r>
                        <a:rPr lang="ko-KR" altLang="en-US" sz="1200" dirty="0" smtClean="0">
                          <a:latin typeface="+mn-lt"/>
                        </a:rPr>
                        <a:t>학기 내내 영재학교와 경시대회 시험을 준비하느라 새벽까지 학원에서 공부했다</a:t>
                      </a:r>
                      <a:r>
                        <a:rPr lang="en-US" altLang="ko-KR" sz="1200" dirty="0" smtClean="0">
                          <a:latin typeface="+mn-lt"/>
                        </a:rPr>
                        <a:t>. </a:t>
                      </a:r>
                      <a:r>
                        <a:rPr lang="ko-KR" altLang="en-US" sz="1200" dirty="0" smtClean="0">
                          <a:latin typeface="+mn-lt"/>
                        </a:rPr>
                        <a:t>그러나 시험에서 번번이 좌절하면서 </a:t>
                      </a:r>
                      <a:r>
                        <a:rPr lang="en-US" altLang="ko-KR" sz="1200" dirty="0" smtClean="0">
                          <a:latin typeface="+mn-lt"/>
                        </a:rPr>
                        <a:t>2</a:t>
                      </a:r>
                      <a:r>
                        <a:rPr lang="ko-KR" altLang="en-US" sz="1200" dirty="0" smtClean="0">
                          <a:latin typeface="+mn-lt"/>
                        </a:rPr>
                        <a:t>학기부터는 될 대로 되라는 식으로 엇나갔다</a:t>
                      </a:r>
                      <a:r>
                        <a:rPr lang="en-US" altLang="ko-KR" sz="1200" dirty="0" smtClean="0">
                          <a:latin typeface="+mn-lt"/>
                        </a:rPr>
                        <a:t>.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267002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latin typeface="+mn-lt"/>
                        </a:rPr>
                        <a:t>결국 나쁜 친구들과 몰려다니며 음주와 흡연을 일삼는 </a:t>
                      </a:r>
                      <a:r>
                        <a:rPr lang="en-US" altLang="ko-KR" sz="1200" dirty="0" smtClean="0">
                          <a:latin typeface="+mn-lt"/>
                        </a:rPr>
                        <a:t>'</a:t>
                      </a:r>
                      <a:r>
                        <a:rPr lang="ko-KR" altLang="en-US" sz="1200" dirty="0" smtClean="0">
                          <a:latin typeface="+mn-lt"/>
                        </a:rPr>
                        <a:t>문제아</a:t>
                      </a:r>
                      <a:r>
                        <a:rPr lang="en-US" altLang="ko-KR" sz="1200" dirty="0" smtClean="0">
                          <a:latin typeface="+mn-lt"/>
                        </a:rPr>
                        <a:t>'</a:t>
                      </a:r>
                      <a:r>
                        <a:rPr lang="ko-KR" altLang="en-US" sz="1200" dirty="0" smtClean="0">
                          <a:latin typeface="+mn-lt"/>
                        </a:rPr>
                        <a:t>가 됐다</a:t>
                      </a:r>
                      <a:r>
                        <a:rPr lang="en-US" altLang="ko-KR" sz="1200" dirty="0" smtClean="0">
                          <a:latin typeface="+mn-lt"/>
                        </a:rPr>
                        <a:t>. </a:t>
                      </a:r>
                      <a:r>
                        <a:rPr lang="ko-KR" altLang="en-US" sz="1200" dirty="0" smtClean="0">
                          <a:latin typeface="+mn-lt"/>
                        </a:rPr>
                        <a:t>교수였던 부모는 이혼 직전까지 가는 등 가정도 파탄에 이르렀다고 한다</a:t>
                      </a:r>
                      <a:r>
                        <a:rPr lang="en-US" altLang="ko-KR" sz="1200" dirty="0" smtClean="0">
                          <a:latin typeface="+mn-lt"/>
                        </a:rPr>
                        <a:t>. </a:t>
                      </a:r>
                      <a:r>
                        <a:rPr lang="ko-KR" altLang="en-US" sz="1200" dirty="0" smtClean="0">
                          <a:latin typeface="+mn-lt"/>
                        </a:rPr>
                        <a:t>김 교사는 </a:t>
                      </a:r>
                      <a:r>
                        <a:rPr lang="en-US" altLang="ko-KR" sz="1200" dirty="0" smtClean="0">
                          <a:latin typeface="+mn-lt"/>
                        </a:rPr>
                        <a:t>"</a:t>
                      </a:r>
                      <a:r>
                        <a:rPr lang="ko-KR" altLang="en-US" sz="1200" dirty="0" smtClean="0">
                          <a:latin typeface="+mn-lt"/>
                        </a:rPr>
                        <a:t>우재처럼 심각한 경우가 한 학년에 </a:t>
                      </a:r>
                      <a:r>
                        <a:rPr lang="en-US" altLang="ko-KR" sz="1200" dirty="0" smtClean="0">
                          <a:latin typeface="+mn-lt"/>
                        </a:rPr>
                        <a:t>3~4</a:t>
                      </a:r>
                      <a:r>
                        <a:rPr lang="ko-KR" altLang="en-US" sz="1200" dirty="0" smtClean="0">
                          <a:latin typeface="+mn-lt"/>
                        </a:rPr>
                        <a:t>명 정도 있었다</a:t>
                      </a:r>
                      <a:r>
                        <a:rPr lang="en-US" altLang="ko-KR" sz="1200" dirty="0" smtClean="0">
                          <a:latin typeface="+mn-lt"/>
                        </a:rPr>
                        <a:t>"</a:t>
                      </a:r>
                      <a:r>
                        <a:rPr lang="ko-KR" altLang="en-US" sz="1200" dirty="0" smtClean="0">
                          <a:latin typeface="+mn-lt"/>
                        </a:rPr>
                        <a:t>며 </a:t>
                      </a:r>
                      <a:r>
                        <a:rPr lang="en-US" altLang="ko-KR" sz="1200" dirty="0" smtClean="0">
                          <a:latin typeface="+mn-lt"/>
                        </a:rPr>
                        <a:t>"</a:t>
                      </a:r>
                      <a:r>
                        <a:rPr lang="ko-KR" altLang="en-US" sz="1200" dirty="0" smtClean="0">
                          <a:latin typeface="+mn-lt"/>
                        </a:rPr>
                        <a:t>이처럼 심각하진 않아도 수업시간에는 딴짓하고</a:t>
                      </a:r>
                      <a:r>
                        <a:rPr lang="en-US" altLang="ko-KR" sz="1200" dirty="0" smtClean="0">
                          <a:latin typeface="+mn-lt"/>
                        </a:rPr>
                        <a:t>, </a:t>
                      </a:r>
                      <a:r>
                        <a:rPr lang="ko-KR" altLang="en-US" sz="1200" dirty="0" smtClean="0">
                          <a:latin typeface="+mn-lt"/>
                        </a:rPr>
                        <a:t>쉬는 시간에는 학원 숙제를 하는 등 학교 생활이 엉망인 경우는 더 많다</a:t>
                      </a:r>
                      <a:r>
                        <a:rPr lang="en-US" altLang="ko-KR" sz="1200" dirty="0" smtClean="0">
                          <a:latin typeface="+mn-lt"/>
                        </a:rPr>
                        <a:t>"</a:t>
                      </a:r>
                      <a:r>
                        <a:rPr lang="ko-KR" altLang="en-US" sz="1200" dirty="0" smtClean="0">
                          <a:latin typeface="+mn-lt"/>
                        </a:rPr>
                        <a:t>고 말했다</a:t>
                      </a:r>
                      <a:r>
                        <a:rPr lang="en-US" altLang="ko-KR" sz="1200" dirty="0" smtClean="0">
                          <a:latin typeface="+mn-lt"/>
                        </a:rPr>
                        <a:t>.</a:t>
                      </a:r>
                    </a:p>
                    <a:p>
                      <a:pPr latinLnBrk="1"/>
                      <a:endParaRPr lang="en-US" altLang="ko-KR" sz="1200" dirty="0" smtClean="0">
                        <a:latin typeface="+mn-lt"/>
                      </a:endParaRPr>
                    </a:p>
                    <a:p>
                      <a:pPr latinLnBrk="1"/>
                      <a:r>
                        <a:rPr lang="ko-KR" altLang="en-US" sz="1200" dirty="0" smtClean="0">
                          <a:latin typeface="+mn-lt"/>
                        </a:rPr>
                        <a:t>지나친 선행학습에 아이들이 병들고 있다</a:t>
                      </a:r>
                      <a:r>
                        <a:rPr lang="en-US" altLang="ko-KR" sz="1200" dirty="0" smtClean="0">
                          <a:latin typeface="+mn-lt"/>
                        </a:rPr>
                        <a:t>. 2000</a:t>
                      </a:r>
                      <a:r>
                        <a:rPr lang="ko-KR" altLang="en-US" sz="1200" dirty="0" smtClean="0">
                          <a:latin typeface="+mn-lt"/>
                        </a:rPr>
                        <a:t>년대 초반 </a:t>
                      </a:r>
                      <a:r>
                        <a:rPr lang="ko-KR" altLang="en-US" sz="1200" dirty="0" err="1" smtClean="0">
                          <a:latin typeface="+mn-lt"/>
                        </a:rPr>
                        <a:t>특목고</a:t>
                      </a:r>
                      <a:r>
                        <a:rPr lang="ko-KR" altLang="en-US" sz="1200" dirty="0" smtClean="0">
                          <a:latin typeface="+mn-lt"/>
                        </a:rPr>
                        <a:t> 열풍이 불면서 초등학생까지 선행학습 과열에 사로잡혔다</a:t>
                      </a:r>
                      <a:r>
                        <a:rPr lang="en-US" altLang="ko-KR" sz="1200" dirty="0" smtClean="0">
                          <a:latin typeface="+mn-lt"/>
                        </a:rPr>
                        <a:t>. </a:t>
                      </a:r>
                      <a:r>
                        <a:rPr lang="ko-KR" altLang="en-US" sz="1200" dirty="0" smtClean="0">
                          <a:latin typeface="+mn-lt"/>
                        </a:rPr>
                        <a:t>최근 </a:t>
                      </a:r>
                      <a:r>
                        <a:rPr lang="ko-KR" altLang="en-US" sz="1200" dirty="0" err="1" smtClean="0">
                          <a:latin typeface="+mn-lt"/>
                        </a:rPr>
                        <a:t>특목고</a:t>
                      </a:r>
                      <a:r>
                        <a:rPr lang="ko-KR" altLang="en-US" sz="1200" dirty="0" smtClean="0">
                          <a:latin typeface="+mn-lt"/>
                        </a:rPr>
                        <a:t> 인기는 주춤하고 있지만</a:t>
                      </a:r>
                      <a:r>
                        <a:rPr lang="en-US" altLang="ko-KR" sz="1200" dirty="0" smtClean="0">
                          <a:latin typeface="+mn-lt"/>
                        </a:rPr>
                        <a:t>, </a:t>
                      </a:r>
                      <a:r>
                        <a:rPr lang="ko-KR" altLang="en-US" sz="1200" dirty="0" smtClean="0">
                          <a:latin typeface="+mn-lt"/>
                        </a:rPr>
                        <a:t>여전히 초등학교 </a:t>
                      </a:r>
                      <a:r>
                        <a:rPr lang="en-US" altLang="ko-KR" sz="1200" dirty="0" smtClean="0">
                          <a:latin typeface="+mn-lt"/>
                        </a:rPr>
                        <a:t>6</a:t>
                      </a:r>
                      <a:r>
                        <a:rPr lang="ko-KR" altLang="en-US" sz="1200" dirty="0" smtClean="0">
                          <a:latin typeface="+mn-lt"/>
                        </a:rPr>
                        <a:t>학년이 고</a:t>
                      </a:r>
                      <a:r>
                        <a:rPr lang="en-US" altLang="ko-KR" sz="1200" dirty="0" smtClean="0">
                          <a:latin typeface="+mn-lt"/>
                        </a:rPr>
                        <a:t>1 </a:t>
                      </a:r>
                      <a:r>
                        <a:rPr lang="ko-KR" altLang="en-US" sz="1200" dirty="0" smtClean="0">
                          <a:latin typeface="+mn-lt"/>
                        </a:rPr>
                        <a:t>수준의 </a:t>
                      </a:r>
                      <a:r>
                        <a:rPr lang="en-US" altLang="ko-KR" sz="1200" dirty="0" smtClean="0">
                          <a:latin typeface="+mn-lt"/>
                        </a:rPr>
                        <a:t>'</a:t>
                      </a:r>
                      <a:r>
                        <a:rPr lang="ko-KR" altLang="en-US" sz="1200" dirty="0" smtClean="0">
                          <a:latin typeface="+mn-lt"/>
                        </a:rPr>
                        <a:t>정석</a:t>
                      </a:r>
                      <a:r>
                        <a:rPr lang="en-US" altLang="ko-KR" sz="1200" dirty="0" smtClean="0">
                          <a:latin typeface="+mn-lt"/>
                        </a:rPr>
                        <a:t>'</a:t>
                      </a:r>
                      <a:r>
                        <a:rPr lang="ko-KR" altLang="en-US" sz="1200" dirty="0" smtClean="0">
                          <a:latin typeface="+mn-lt"/>
                        </a:rPr>
                        <a:t>을 공부할 정도로 선행 정도가 심하고 영어 사교육은 시작연령이 더욱 낮아지고 있다</a:t>
                      </a:r>
                      <a:r>
                        <a:rPr lang="en-US" altLang="ko-KR" sz="1200" dirty="0" smtClean="0">
                          <a:latin typeface="+mn-lt"/>
                        </a:rPr>
                        <a:t>.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3073" name="_x114824064" descr="EMB0000058c188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2696" y="5436096"/>
            <a:ext cx="1539875" cy="22701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graphicFrame>
        <p:nvGraphicFramePr>
          <p:cNvPr id="10" name="표 9"/>
          <p:cNvGraphicFramePr>
            <a:graphicFrameLocks noGrp="1"/>
          </p:cNvGraphicFramePr>
          <p:nvPr/>
        </p:nvGraphicFramePr>
        <p:xfrm>
          <a:off x="665148" y="597214"/>
          <a:ext cx="5572164" cy="48187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72164"/>
              </a:tblGrid>
              <a:tr h="806434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2400" b="0" dirty="0" smtClean="0">
                          <a:solidFill>
                            <a:schemeClr val="tx1"/>
                          </a:solidFill>
                          <a:latin typeface="서울들국화" pitchFamily="18" charset="-127"/>
                          <a:ea typeface="서울들국화" pitchFamily="18" charset="-127"/>
                        </a:rPr>
                        <a:t>교육</a:t>
                      </a:r>
                      <a:endParaRPr lang="ko-KR" altLang="en-US" sz="2400" b="0" dirty="0">
                        <a:solidFill>
                          <a:schemeClr val="tx1"/>
                        </a:solidFill>
                        <a:latin typeface="서울들국화" pitchFamily="18" charset="-127"/>
                        <a:ea typeface="서울들국화" pitchFamily="18" charset="-127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38125">
                <a:tc>
                  <a:txBody>
                    <a:bodyPr/>
                    <a:lstStyle/>
                    <a:p>
                      <a:r>
                        <a:rPr lang="ko-KR" altLang="en-US" sz="1800" kern="120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나눔고딕 에코 ExtraBold" pitchFamily="50" charset="-127"/>
                          <a:ea typeface="서울노이즈M" pitchFamily="18" charset="-127"/>
                          <a:cs typeface="+mn-cs"/>
                        </a:rPr>
                        <a:t>초중고생</a:t>
                      </a:r>
                      <a:r>
                        <a:rPr lang="ko-KR" altLang="en-US" sz="1800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나눔고딕 에코 ExtraBold" pitchFamily="50" charset="-127"/>
                          <a:ea typeface="서울노이즈M" pitchFamily="18" charset="-127"/>
                          <a:cs typeface="+mn-cs"/>
                        </a:rPr>
                        <a:t> </a:t>
                      </a:r>
                      <a:r>
                        <a:rPr lang="en-US" altLang="ko-KR" sz="1800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나눔고딕 에코 ExtraBold" pitchFamily="50" charset="-127"/>
                          <a:ea typeface="서울노이즈M" pitchFamily="18" charset="-127"/>
                          <a:cs typeface="+mn-cs"/>
                        </a:rPr>
                        <a:t>105</a:t>
                      </a:r>
                      <a:r>
                        <a:rPr lang="ko-KR" altLang="en-US" sz="1800" kern="120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나눔고딕 에코 ExtraBold" pitchFamily="50" charset="-127"/>
                          <a:ea typeface="서울노이즈M" pitchFamily="18" charset="-127"/>
                          <a:cs typeface="+mn-cs"/>
                        </a:rPr>
                        <a:t>만명</a:t>
                      </a:r>
                      <a:r>
                        <a:rPr lang="ko-KR" altLang="en-US" sz="1800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나눔고딕 에코 ExtraBold" pitchFamily="50" charset="-127"/>
                          <a:ea typeface="서울노이즈M" pitchFamily="18" charset="-127"/>
                          <a:cs typeface="+mn-cs"/>
                        </a:rPr>
                        <a:t> 정신건강 </a:t>
                      </a:r>
                      <a:r>
                        <a:rPr lang="ko-KR" altLang="en-US" sz="1800" kern="120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나눔고딕 에코 ExtraBold" pitchFamily="50" charset="-127"/>
                          <a:ea typeface="서울노이즈M" pitchFamily="18" charset="-127"/>
                          <a:cs typeface="+mn-cs"/>
                        </a:rPr>
                        <a:t>경고등</a:t>
                      </a:r>
                      <a:r>
                        <a:rPr lang="en-US" altLang="ko-KR" sz="1800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나눔고딕 에코 ExtraBold" pitchFamily="50" charset="-127"/>
                          <a:ea typeface="서울노이즈M" pitchFamily="18" charset="-127"/>
                          <a:cs typeface="+mn-cs"/>
                        </a:rPr>
                        <a:t>…22</a:t>
                      </a:r>
                      <a:r>
                        <a:rPr lang="ko-KR" altLang="en-US" sz="1800" kern="120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나눔고딕 에코 ExtraBold" pitchFamily="50" charset="-127"/>
                          <a:ea typeface="서울노이즈M" pitchFamily="18" charset="-127"/>
                          <a:cs typeface="+mn-cs"/>
                        </a:rPr>
                        <a:t>만명은</a:t>
                      </a:r>
                      <a:r>
                        <a:rPr lang="ko-KR" altLang="en-US" sz="1800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나눔고딕 에코 ExtraBold" pitchFamily="50" charset="-127"/>
                          <a:ea typeface="서울노이즈M" pitchFamily="18" charset="-127"/>
                          <a:cs typeface="+mn-cs"/>
                        </a:rPr>
                        <a:t> </a:t>
                      </a:r>
                      <a:r>
                        <a:rPr lang="en-US" altLang="ko-KR" sz="1800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나눔고딕 에코 ExtraBold" pitchFamily="50" charset="-127"/>
                          <a:ea typeface="서울노이즈M" pitchFamily="18" charset="-127"/>
                          <a:cs typeface="+mn-cs"/>
                        </a:rPr>
                        <a:t>‘</a:t>
                      </a:r>
                      <a:r>
                        <a:rPr lang="ko-KR" altLang="en-US" sz="1800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나눔고딕 에코 ExtraBold" pitchFamily="50" charset="-127"/>
                          <a:ea typeface="서울노이즈M" pitchFamily="18" charset="-127"/>
                          <a:cs typeface="+mn-cs"/>
                        </a:rPr>
                        <a:t>심각</a:t>
                      </a:r>
                      <a:r>
                        <a:rPr lang="en-US" altLang="ko-KR" sz="1800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나눔고딕 에코 ExtraBold" pitchFamily="50" charset="-127"/>
                          <a:ea typeface="서울노이즈M" pitchFamily="18" charset="-127"/>
                          <a:cs typeface="+mn-cs"/>
                        </a:rPr>
                        <a:t>’</a:t>
                      </a:r>
                      <a:endParaRPr lang="ko-KR" altLang="en-US" sz="1800" kern="12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나눔고딕 에코 ExtraBold" pitchFamily="50" charset="-127"/>
                        <a:ea typeface="서울노이즈M" pitchFamily="18" charset="-127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474216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많은 이들이 선행학습의 폐해를 말하지만 학교시험과 대입 경쟁을 위해 안 할 수가 없다는 이들이 많다</a:t>
                      </a:r>
                      <a:r>
                        <a:rPr lang="en-US" altLang="ko-KR" sz="1200" dirty="0" smtClean="0"/>
                        <a:t>. </a:t>
                      </a:r>
                      <a:r>
                        <a:rPr lang="ko-KR" altLang="en-US" sz="1200" dirty="0" smtClean="0"/>
                        <a:t>윤종희 배화여고 교사는 자신이 치렀던 </a:t>
                      </a:r>
                      <a:r>
                        <a:rPr lang="en-US" altLang="ko-KR" sz="1200" dirty="0" smtClean="0"/>
                        <a:t>1994</a:t>
                      </a:r>
                      <a:r>
                        <a:rPr lang="ko-KR" altLang="en-US" sz="1200" dirty="0" smtClean="0"/>
                        <a:t>년 수능과 </a:t>
                      </a:r>
                      <a:r>
                        <a:rPr lang="en-US" altLang="ko-KR" sz="1200" dirty="0" smtClean="0"/>
                        <a:t>2012</a:t>
                      </a:r>
                      <a:r>
                        <a:rPr lang="ko-KR" altLang="en-US" sz="1200" dirty="0" smtClean="0"/>
                        <a:t>년 수능 외국어영역의 어법 문제를 비교하면서 </a:t>
                      </a:r>
                      <a:r>
                        <a:rPr lang="en-US" altLang="ko-KR" sz="1200" dirty="0" smtClean="0"/>
                        <a:t>"</a:t>
                      </a:r>
                      <a:r>
                        <a:rPr lang="ko-KR" altLang="en-US" sz="1200" dirty="0" smtClean="0"/>
                        <a:t>수능을 보면서 문제가 어렵다고 느꼈는데 </a:t>
                      </a:r>
                      <a:r>
                        <a:rPr lang="en-US" altLang="ko-KR" sz="1200" dirty="0" smtClean="0"/>
                        <a:t>2012</a:t>
                      </a:r>
                      <a:r>
                        <a:rPr lang="ko-KR" altLang="en-US" sz="1200" dirty="0" smtClean="0"/>
                        <a:t>년 문제를 보면 어떻게 아이들이 저렇게 길고 어려운 지문을 읽고 문제를 푸는지 입이 딱 벌어졌다</a:t>
                      </a:r>
                      <a:r>
                        <a:rPr lang="en-US" altLang="ko-KR" sz="1200" dirty="0" smtClean="0"/>
                        <a:t>"</a:t>
                      </a:r>
                      <a:r>
                        <a:rPr lang="ko-KR" altLang="en-US" sz="1200" dirty="0" smtClean="0"/>
                        <a:t>고 말했다</a:t>
                      </a:r>
                      <a:r>
                        <a:rPr lang="en-US" altLang="ko-KR" sz="1200" dirty="0" smtClean="0"/>
                        <a:t>. </a:t>
                      </a:r>
                      <a:r>
                        <a:rPr lang="ko-KR" altLang="en-US" sz="1200" dirty="0" err="1" smtClean="0"/>
                        <a:t>김혜남</a:t>
                      </a:r>
                      <a:r>
                        <a:rPr lang="ko-KR" altLang="en-US" sz="1200" dirty="0" smtClean="0"/>
                        <a:t> </a:t>
                      </a:r>
                      <a:r>
                        <a:rPr lang="ko-KR" altLang="en-US" sz="1200" dirty="0" err="1" smtClean="0"/>
                        <a:t>문일고</a:t>
                      </a:r>
                      <a:r>
                        <a:rPr lang="ko-KR" altLang="en-US" sz="1200" dirty="0" smtClean="0"/>
                        <a:t> 교사도 </a:t>
                      </a:r>
                      <a:r>
                        <a:rPr lang="en-US" altLang="ko-KR" sz="1200" dirty="0" smtClean="0"/>
                        <a:t>"</a:t>
                      </a:r>
                      <a:r>
                        <a:rPr lang="ko-KR" altLang="en-US" sz="1200" dirty="0" smtClean="0"/>
                        <a:t>고교 영어의 경우 어휘와 </a:t>
                      </a:r>
                      <a:r>
                        <a:rPr lang="ko-KR" altLang="en-US" sz="1200" dirty="0" err="1" smtClean="0"/>
                        <a:t>제시문</a:t>
                      </a:r>
                      <a:r>
                        <a:rPr lang="ko-KR" altLang="en-US" sz="1200" dirty="0" smtClean="0"/>
                        <a:t> 등이 어려워져 순진하게 학교 진도에 맞춰 교과서만 공부해 온 학생들은 뒤처질 수밖에 없다</a:t>
                      </a:r>
                      <a:r>
                        <a:rPr lang="en-US" altLang="ko-KR" sz="1200" dirty="0" smtClean="0"/>
                        <a:t>"</a:t>
                      </a:r>
                      <a:r>
                        <a:rPr lang="ko-KR" altLang="en-US" sz="1200" dirty="0" smtClean="0"/>
                        <a:t>며 </a:t>
                      </a:r>
                      <a:r>
                        <a:rPr lang="en-US" altLang="ko-KR" sz="1200" dirty="0" smtClean="0"/>
                        <a:t>"</a:t>
                      </a:r>
                      <a:r>
                        <a:rPr lang="ko-KR" altLang="en-US" sz="1200" dirty="0" smtClean="0"/>
                        <a:t>일부 학교는 </a:t>
                      </a:r>
                      <a:r>
                        <a:rPr lang="en-US" altLang="ko-KR" sz="1200" dirty="0" smtClean="0"/>
                        <a:t>1</a:t>
                      </a:r>
                      <a:r>
                        <a:rPr lang="ko-KR" altLang="en-US" sz="1200" dirty="0" smtClean="0"/>
                        <a:t>학년 시험문제의 </a:t>
                      </a:r>
                      <a:r>
                        <a:rPr lang="en-US" altLang="ko-KR" sz="1200" dirty="0" smtClean="0"/>
                        <a:t>70~80%</a:t>
                      </a:r>
                      <a:r>
                        <a:rPr lang="ko-KR" altLang="en-US" sz="1200" dirty="0" smtClean="0"/>
                        <a:t>를 </a:t>
                      </a:r>
                      <a:r>
                        <a:rPr lang="en-US" altLang="ko-KR" sz="1200" dirty="0" smtClean="0"/>
                        <a:t>3</a:t>
                      </a:r>
                      <a:r>
                        <a:rPr lang="ko-KR" altLang="en-US" sz="1200" dirty="0" smtClean="0"/>
                        <a:t>학년 </a:t>
                      </a:r>
                      <a:r>
                        <a:rPr lang="en-US" altLang="ko-KR" sz="1200" dirty="0" smtClean="0"/>
                        <a:t>EBS</a:t>
                      </a:r>
                      <a:r>
                        <a:rPr lang="ko-KR" altLang="en-US" sz="1200" dirty="0" smtClean="0"/>
                        <a:t>교재에서 내기도 한다</a:t>
                      </a:r>
                      <a:r>
                        <a:rPr lang="en-US" altLang="ko-KR" sz="1200" dirty="0" smtClean="0"/>
                        <a:t>"</a:t>
                      </a:r>
                      <a:r>
                        <a:rPr lang="ko-KR" altLang="en-US" sz="1200" dirty="0" smtClean="0"/>
                        <a:t>고 말했다</a:t>
                      </a:r>
                      <a:r>
                        <a:rPr lang="en-US" altLang="ko-KR" sz="1200" dirty="0" smtClean="0"/>
                        <a:t>.</a:t>
                      </a:r>
                    </a:p>
                    <a:p>
                      <a:pPr latinLnBrk="1"/>
                      <a:endParaRPr lang="en-US" altLang="ko-KR" sz="1200" dirty="0" smtClean="0"/>
                    </a:p>
                    <a:p>
                      <a:pPr latinLnBrk="1"/>
                      <a:r>
                        <a:rPr lang="ko-KR" altLang="en-US" sz="1200" dirty="0" smtClean="0"/>
                        <a:t>김모 교사는 </a:t>
                      </a:r>
                      <a:r>
                        <a:rPr lang="en-US" altLang="ko-KR" sz="1200" dirty="0" smtClean="0"/>
                        <a:t>"</a:t>
                      </a:r>
                      <a:r>
                        <a:rPr lang="ko-KR" altLang="en-US" sz="1200" dirty="0" smtClean="0"/>
                        <a:t>최상위권 학생들 중에는 선행학습이 필요한 아이들이 있지만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ko-KR" altLang="en-US" sz="1200" dirty="0" smtClean="0"/>
                        <a:t>대부분 학생은 선행학습을 소화하지 못한 채 시간만 버리다 </a:t>
                      </a:r>
                      <a:r>
                        <a:rPr lang="en-US" altLang="ko-KR" sz="1200" dirty="0" smtClean="0"/>
                        <a:t>'</a:t>
                      </a:r>
                      <a:r>
                        <a:rPr lang="ko-KR" altLang="en-US" sz="1200" dirty="0" smtClean="0"/>
                        <a:t>학교 진도라도 열심히 할 걸</a:t>
                      </a:r>
                      <a:r>
                        <a:rPr lang="en-US" altLang="ko-KR" sz="1200" dirty="0" smtClean="0"/>
                        <a:t>'</a:t>
                      </a:r>
                      <a:r>
                        <a:rPr lang="ko-KR" altLang="en-US" sz="1200" dirty="0" smtClean="0"/>
                        <a:t>하고 나중에 후회하는 경우가 생긴다</a:t>
                      </a:r>
                      <a:r>
                        <a:rPr lang="en-US" altLang="ko-KR" sz="1200" dirty="0" smtClean="0"/>
                        <a:t>"</a:t>
                      </a:r>
                      <a:r>
                        <a:rPr lang="ko-KR" altLang="en-US" sz="1200" dirty="0" smtClean="0"/>
                        <a:t>며 안타까워했다</a:t>
                      </a:r>
                      <a:r>
                        <a:rPr lang="en-US" altLang="ko-KR" sz="1200" dirty="0" smtClean="0"/>
                        <a:t>.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330</TotalTime>
  <Words>2556</Words>
  <Application>Microsoft Office PowerPoint</Application>
  <PresentationFormat>화면 슬라이드 쇼(4:3)</PresentationFormat>
  <Paragraphs>203</Paragraphs>
  <Slides>13</Slides>
  <Notes>13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13</vt:i4>
      </vt:variant>
    </vt:vector>
  </HeadingPairs>
  <TitlesOfParts>
    <vt:vector size="14" baseType="lpstr">
      <vt:lpstr>Office 테마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Bill Gates</dc:creator>
  <cp:lastModifiedBy>이정철</cp:lastModifiedBy>
  <cp:revision>53</cp:revision>
  <dcterms:created xsi:type="dcterms:W3CDTF">2012-06-18T04:22:20Z</dcterms:created>
  <dcterms:modified xsi:type="dcterms:W3CDTF">2013-03-03T11:11:11Z</dcterms:modified>
</cp:coreProperties>
</file>