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4" r:id="rId2"/>
    <p:sldId id="265" r:id="rId3"/>
    <p:sldId id="275" r:id="rId4"/>
    <p:sldId id="266" r:id="rId5"/>
    <p:sldId id="267" r:id="rId6"/>
    <p:sldId id="268" r:id="rId7"/>
    <p:sldId id="271" r:id="rId8"/>
    <p:sldId id="272" r:id="rId9"/>
    <p:sldId id="274" r:id="rId10"/>
  </p:sldIdLst>
  <p:sldSz cx="6858000" cy="9144000" type="screen4x3"/>
  <p:notesSz cx="6867525" cy="9993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554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6563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9375" y="0"/>
            <a:ext cx="2976563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8F36B-A5FC-45F4-AE6C-756F548869CE}" type="datetimeFigureOut">
              <a:rPr lang="ko-KR" altLang="en-US" smtClean="0"/>
              <a:pPr/>
              <a:t>2013-02-03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28825" y="749300"/>
            <a:ext cx="2809875" cy="3748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7388" y="4746625"/>
            <a:ext cx="5492750" cy="4497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91663"/>
            <a:ext cx="2976563" cy="500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9375" y="9491663"/>
            <a:ext cx="2976563" cy="500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71888-3E7D-4178-9E60-A69A42466E8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71888-3E7D-4178-9E60-A69A42466E87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71888-3E7D-4178-9E60-A69A42466E87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AA7C4-C4CB-4776-B666-B3BE0BCC307C}" type="slidenum">
              <a:rPr lang="ko-KR" altLang="en-US" smtClean="0"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71888-3E7D-4178-9E60-A69A42466E87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71888-3E7D-4178-9E60-A69A42466E87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71888-3E7D-4178-9E60-A69A42466E87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71888-3E7D-4178-9E60-A69A42466E87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71888-3E7D-4178-9E60-A69A42466E87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AA7C4-C4CB-4776-B666-B3BE0BCC307C}" type="slidenum">
              <a:rPr lang="ko-KR" altLang="en-US" smtClean="0"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19B0-C46E-4282-BB09-CEA8E5D0C717}" type="datetimeFigureOut">
              <a:rPr lang="ko-KR" altLang="en-US" smtClean="0"/>
              <a:pPr/>
              <a:t>2013-02-03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BA2F-5D12-4671-B37F-3BBA8CAB2A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19B0-C46E-4282-BB09-CEA8E5D0C717}" type="datetimeFigureOut">
              <a:rPr lang="ko-KR" altLang="en-US" smtClean="0"/>
              <a:pPr/>
              <a:t>2013-02-03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BA2F-5D12-4671-B37F-3BBA8CAB2A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19B0-C46E-4282-BB09-CEA8E5D0C717}" type="datetimeFigureOut">
              <a:rPr lang="ko-KR" altLang="en-US" smtClean="0"/>
              <a:pPr/>
              <a:t>2013-02-03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BA2F-5D12-4671-B37F-3BBA8CAB2A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19B0-C46E-4282-BB09-CEA8E5D0C717}" type="datetimeFigureOut">
              <a:rPr lang="ko-KR" altLang="en-US" smtClean="0"/>
              <a:pPr/>
              <a:t>2013-02-03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BA2F-5D12-4671-B37F-3BBA8CAB2A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19B0-C46E-4282-BB09-CEA8E5D0C717}" type="datetimeFigureOut">
              <a:rPr lang="ko-KR" altLang="en-US" smtClean="0"/>
              <a:pPr/>
              <a:t>2013-02-03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BA2F-5D12-4671-B37F-3BBA8CAB2A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19B0-C46E-4282-BB09-CEA8E5D0C717}" type="datetimeFigureOut">
              <a:rPr lang="ko-KR" altLang="en-US" smtClean="0"/>
              <a:pPr/>
              <a:t>2013-02-03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BA2F-5D12-4671-B37F-3BBA8CAB2A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19B0-C46E-4282-BB09-CEA8E5D0C717}" type="datetimeFigureOut">
              <a:rPr lang="ko-KR" altLang="en-US" smtClean="0"/>
              <a:pPr/>
              <a:t>2013-02-03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BA2F-5D12-4671-B37F-3BBA8CAB2A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19B0-C46E-4282-BB09-CEA8E5D0C717}" type="datetimeFigureOut">
              <a:rPr lang="ko-KR" altLang="en-US" smtClean="0"/>
              <a:pPr/>
              <a:t>2013-02-03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BA2F-5D12-4671-B37F-3BBA8CAB2A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19B0-C46E-4282-BB09-CEA8E5D0C717}" type="datetimeFigureOut">
              <a:rPr lang="ko-KR" altLang="en-US" smtClean="0"/>
              <a:pPr/>
              <a:t>2013-02-03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BA2F-5D12-4671-B37F-3BBA8CAB2A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19B0-C46E-4282-BB09-CEA8E5D0C717}" type="datetimeFigureOut">
              <a:rPr lang="ko-KR" altLang="en-US" smtClean="0"/>
              <a:pPr/>
              <a:t>2013-02-03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BA2F-5D12-4671-B37F-3BBA8CAB2A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19B0-C46E-4282-BB09-CEA8E5D0C717}" type="datetimeFigureOut">
              <a:rPr lang="ko-KR" altLang="en-US" smtClean="0"/>
              <a:pPr/>
              <a:t>2013-02-03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BA2F-5D12-4671-B37F-3BBA8CAB2A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C19B0-C46E-4282-BB09-CEA8E5D0C717}" type="datetimeFigureOut">
              <a:rPr lang="ko-KR" altLang="en-US" smtClean="0"/>
              <a:pPr/>
              <a:t>2013-02-03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ABA2F-5D12-4671-B37F-3BBA8CAB2A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hyperlink" Target="http://terms.naver.com/item.php?d1id=7&amp;docid=6046" TargetMode="External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714620" y="1142976"/>
            <a:ext cx="3571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 smtClean="0">
                <a:latin typeface="-구름L" pitchFamily="18" charset="-127"/>
                <a:ea typeface="-구름L" pitchFamily="18" charset="-127"/>
              </a:rPr>
              <a:t>가정통신문</a:t>
            </a:r>
            <a:endParaRPr lang="ko-KR" altLang="en-US" sz="4800" dirty="0">
              <a:latin typeface="-구름L" pitchFamily="18" charset="-127"/>
              <a:ea typeface="-구름L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3446" y="2143108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2013. 02</a:t>
            </a:r>
          </a:p>
          <a:p>
            <a:r>
              <a:rPr lang="en-US" altLang="ko-KR" b="1" dirty="0" smtClean="0"/>
              <a:t>FEBRUARY</a:t>
            </a:r>
            <a:endParaRPr lang="ko-KR" altLang="en-US" b="1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214290" y="6643702"/>
          <a:ext cx="6357982" cy="10953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78991"/>
                <a:gridCol w="3178991"/>
              </a:tblGrid>
              <a:tr h="674519">
                <a:tc>
                  <a:txBody>
                    <a:bodyPr/>
                    <a:lstStyle/>
                    <a:p>
                      <a:r>
                        <a:rPr lang="ko-KR" altLang="en-US" sz="15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먼 미래를</a:t>
                      </a:r>
                      <a:r>
                        <a:rPr lang="ko-KR" altLang="en-US" sz="15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이끌어갈 인재양성</a:t>
                      </a:r>
                      <a:endParaRPr lang="ko-KR" altLang="en-US" sz="15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충 효 태 권 도 장</a:t>
                      </a:r>
                      <a:endParaRPr lang="ko-KR" alt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15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교육문의</a:t>
                      </a:r>
                      <a:r>
                        <a:rPr lang="ko-KR" altLang="en-US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5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052-264-7859</a:t>
                      </a:r>
                      <a:endParaRPr lang="ko-KR" altLang="en-US" sz="15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www.</a:t>
                      </a:r>
                      <a:r>
                        <a:rPr lang="en-US" altLang="ko-K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taekwonnara.com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0853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체육관 찾아오시는 길 </a:t>
                      </a:r>
                      <a:r>
                        <a:rPr lang="ko-KR" altLang="en-US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☞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ko-KR" altLang="en-US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중남초등학교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정문 좌측 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50m</a:t>
                      </a:r>
                      <a:endParaRPr lang="ko-KR" altLang="en-US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500570" y="384547"/>
            <a:ext cx="192882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400" dirty="0" smtClean="0">
                <a:solidFill>
                  <a:schemeClr val="bg1"/>
                </a:solidFill>
                <a:latin typeface="-구름L" pitchFamily="18" charset="-127"/>
                <a:ea typeface="-구름L" pitchFamily="18" charset="-127"/>
              </a:rPr>
              <a:t>인사말</a:t>
            </a:r>
            <a:endParaRPr lang="ko-KR" altLang="en-US" sz="3400" dirty="0">
              <a:solidFill>
                <a:schemeClr val="bg1"/>
              </a:solidFill>
              <a:latin typeface="-구름L" pitchFamily="18" charset="-127"/>
              <a:ea typeface="-구름L" pitchFamily="18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428604" y="1428728"/>
          <a:ext cx="6072230" cy="6431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00528"/>
                <a:gridCol w="2071702"/>
              </a:tblGrid>
              <a:tr h="2643206">
                <a:tc>
                  <a:txBody>
                    <a:bodyPr/>
                    <a:lstStyle/>
                    <a:p>
                      <a:r>
                        <a:rPr lang="ko-KR" altLang="en-US" sz="1400" kern="1200" dirty="0" smtClean="0"/>
                        <a:t>안녕하십니까</a:t>
                      </a:r>
                      <a:r>
                        <a:rPr lang="en-US" altLang="ko-KR" sz="1400" kern="1200" dirty="0" smtClean="0"/>
                        <a:t>? </a:t>
                      </a:r>
                    </a:p>
                    <a:p>
                      <a:endParaRPr lang="en-US" altLang="ko-KR" sz="1400" kern="1200" dirty="0" smtClean="0"/>
                    </a:p>
                    <a:p>
                      <a:r>
                        <a:rPr lang="en-US" altLang="ko-KR" sz="1400" kern="1200" dirty="0" smtClean="0"/>
                        <a:t>2013</a:t>
                      </a:r>
                      <a:r>
                        <a:rPr lang="ko-KR" altLang="en-US" sz="1400" kern="1200" dirty="0" smtClean="0"/>
                        <a:t>년도 첫 달도 아이들의 방학과 함께 정신 없이 흘러갔습니다</a:t>
                      </a:r>
                      <a:r>
                        <a:rPr lang="en-US" altLang="ko-KR" sz="1400" kern="1200" dirty="0" smtClean="0"/>
                        <a:t>. </a:t>
                      </a:r>
                    </a:p>
                    <a:p>
                      <a:r>
                        <a:rPr lang="ko-KR" altLang="en-US" sz="1400" kern="1200" dirty="0" smtClean="0"/>
                        <a:t>어른들에게 </a:t>
                      </a:r>
                      <a:r>
                        <a:rPr lang="en-US" altLang="ko-KR" sz="1400" kern="1200" dirty="0" smtClean="0"/>
                        <a:t>1</a:t>
                      </a:r>
                      <a:r>
                        <a:rPr lang="ko-KR" altLang="en-US" sz="1400" kern="1200" dirty="0" smtClean="0"/>
                        <a:t>월은 그저 그런 겨울일 뿐이지만 아이들은 “스키 </a:t>
                      </a:r>
                      <a:r>
                        <a:rPr lang="ko-KR" altLang="en-US" sz="1400" kern="1200" dirty="0" err="1" smtClean="0"/>
                        <a:t>타러가자</a:t>
                      </a:r>
                      <a:r>
                        <a:rPr lang="en-US" altLang="ko-KR" sz="1400" kern="1200" dirty="0" smtClean="0"/>
                        <a:t>, </a:t>
                      </a:r>
                      <a:r>
                        <a:rPr lang="ko-KR" altLang="en-US" sz="1400" kern="1200" dirty="0" smtClean="0"/>
                        <a:t>눈썰매 </a:t>
                      </a:r>
                      <a:r>
                        <a:rPr lang="ko-KR" altLang="en-US" sz="1400" kern="1200" dirty="0" err="1" smtClean="0"/>
                        <a:t>타러가자</a:t>
                      </a:r>
                      <a:r>
                        <a:rPr lang="ko-KR" altLang="en-US" sz="1400" kern="1200" dirty="0" smtClean="0"/>
                        <a:t> ”부모님을 조르고 또 졸랐을 것입니다</a:t>
                      </a:r>
                      <a:r>
                        <a:rPr lang="en-US" altLang="ko-KR" sz="1400" kern="1200" dirty="0" smtClean="0"/>
                        <a:t>. </a:t>
                      </a:r>
                    </a:p>
                    <a:p>
                      <a:r>
                        <a:rPr lang="ko-KR" altLang="en-US" sz="1400" kern="1200" dirty="0" smtClean="0"/>
                        <a:t>한편에선 공부방이며 학원이며 </a:t>
                      </a:r>
                      <a:r>
                        <a:rPr lang="ko-KR" altLang="en-US" sz="1400" kern="1200" dirty="0" err="1" smtClean="0"/>
                        <a:t>열공모드로</a:t>
                      </a:r>
                      <a:r>
                        <a:rPr lang="ko-KR" altLang="en-US" sz="1400" kern="1200" dirty="0" smtClean="0"/>
                        <a:t> 생활한 친구들도 있을 거구요</a:t>
                      </a:r>
                      <a:r>
                        <a:rPr lang="en-US" altLang="ko-KR" sz="1400" kern="1200" dirty="0" smtClean="0"/>
                        <a:t>.. </a:t>
                      </a:r>
                    </a:p>
                    <a:p>
                      <a:r>
                        <a:rPr lang="ko-KR" altLang="en-US" sz="1400" kern="1200" dirty="0" smtClean="0"/>
                        <a:t>돌아보면 방학은 긴 시간 같지만 벌써 개학을 하게 되었네요</a:t>
                      </a:r>
                      <a:r>
                        <a:rPr lang="en-US" altLang="ko-KR" sz="1400" kern="1200" dirty="0" smtClean="0"/>
                        <a:t>?</a:t>
                      </a:r>
                      <a:r>
                        <a:rPr lang="ko-KR" altLang="en-US" sz="1400" kern="1200" dirty="0" smtClean="0"/>
                        <a:t> 방학 동안 사랑하는 자녀들이 정말 알차고 보람된 방학을 보냈으리라 믿어 의심치 않습니다</a:t>
                      </a:r>
                      <a:r>
                        <a:rPr lang="en-US" altLang="ko-KR" sz="1400" kern="1200" dirty="0" smtClean="0"/>
                        <a:t>.</a:t>
                      </a:r>
                      <a:endParaRPr lang="ko-KR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2893239">
                <a:tc gridSpan="2">
                  <a:txBody>
                    <a:bodyPr/>
                    <a:lstStyle/>
                    <a:p>
                      <a:r>
                        <a:rPr lang="ko-KR" altLang="en-US" sz="1400" kern="1200" dirty="0" smtClean="0"/>
                        <a:t>힘든 하루 일상이지만 태권도장에서 마음껏 움직이고 뛰게 할 수 있어서 얼마나 다행인지 모르겠습니다</a:t>
                      </a:r>
                      <a:r>
                        <a:rPr lang="en-US" altLang="ko-KR" sz="1400" kern="1200" dirty="0" smtClean="0"/>
                        <a:t>. </a:t>
                      </a:r>
                    </a:p>
                    <a:p>
                      <a:r>
                        <a:rPr lang="ko-KR" altLang="en-US" sz="1400" kern="1200" dirty="0" smtClean="0"/>
                        <a:t>오늘은 어떻게 우리 아이들을 더 재미나게 해줄까</a:t>
                      </a:r>
                      <a:r>
                        <a:rPr lang="en-US" altLang="ko-KR" sz="1400" kern="1200" dirty="0" smtClean="0"/>
                        <a:t>? </a:t>
                      </a:r>
                      <a:r>
                        <a:rPr lang="ko-KR" altLang="en-US" sz="1400" kern="1200" dirty="0" smtClean="0"/>
                        <a:t>어떤 음악을 들려주면 더 신나게 운동을 할까</a:t>
                      </a:r>
                      <a:r>
                        <a:rPr lang="en-US" altLang="ko-KR" sz="1400" kern="1200" dirty="0" smtClean="0"/>
                        <a:t>? </a:t>
                      </a:r>
                      <a:r>
                        <a:rPr lang="ko-KR" altLang="en-US" sz="1400" kern="1200" dirty="0" smtClean="0"/>
                        <a:t>어떤 동작을 가르쳐주면 우리 아이들 키 성장에 도움이 될까</a:t>
                      </a:r>
                      <a:r>
                        <a:rPr lang="en-US" altLang="ko-KR" sz="1400" kern="1200" dirty="0" smtClean="0"/>
                        <a:t>? </a:t>
                      </a:r>
                      <a:r>
                        <a:rPr lang="ko-KR" altLang="en-US" sz="1400" kern="1200" dirty="0" smtClean="0"/>
                        <a:t>하는 여러 가지 생각으로 </a:t>
                      </a:r>
                      <a:r>
                        <a:rPr lang="en-US" altLang="ko-KR" sz="1400" kern="1200" dirty="0" smtClean="0"/>
                        <a:t>2</a:t>
                      </a:r>
                      <a:r>
                        <a:rPr lang="ko-KR" altLang="en-US" sz="1400" kern="1200" dirty="0" smtClean="0"/>
                        <a:t>월을 시작합니다</a:t>
                      </a:r>
                      <a:r>
                        <a:rPr lang="en-US" altLang="ko-KR" sz="1400" kern="1200" dirty="0" smtClean="0"/>
                        <a:t>. </a:t>
                      </a:r>
                    </a:p>
                    <a:p>
                      <a:r>
                        <a:rPr lang="en-US" altLang="ko-KR" sz="1400" kern="1200" dirty="0" smtClean="0"/>
                        <a:t/>
                      </a:r>
                      <a:br>
                        <a:rPr lang="en-US" altLang="ko-KR" sz="1400" kern="1200" dirty="0" smtClean="0"/>
                      </a:br>
                      <a:endParaRPr lang="en-US" altLang="ko-KR" sz="1400" kern="1200" dirty="0" smtClean="0"/>
                    </a:p>
                    <a:p>
                      <a:r>
                        <a:rPr lang="en-US" altLang="ko-KR" sz="1400" kern="1200" dirty="0" smtClean="0"/>
                        <a:t>&lt;</a:t>
                      </a:r>
                      <a:r>
                        <a:rPr lang="ko-KR" altLang="en-US" sz="1400" kern="1200" dirty="0" smtClean="0"/>
                        <a:t>행복한 가정은 미리 누리는 천국이다</a:t>
                      </a:r>
                      <a:r>
                        <a:rPr lang="en-US" altLang="ko-KR" sz="1400" kern="1200" dirty="0" smtClean="0"/>
                        <a:t>&gt;</a:t>
                      </a:r>
                      <a:r>
                        <a:rPr lang="ko-KR" altLang="en-US" sz="1400" kern="1200" dirty="0" smtClean="0"/>
                        <a:t>라는 말이 있습니다</a:t>
                      </a:r>
                      <a:r>
                        <a:rPr lang="en-US" altLang="ko-KR" sz="1400" kern="1200" dirty="0" smtClean="0"/>
                        <a:t>. </a:t>
                      </a:r>
                    </a:p>
                    <a:p>
                      <a:r>
                        <a:rPr lang="ko-KR" altLang="en-US" sz="1400" kern="1200" dirty="0" smtClean="0"/>
                        <a:t>가보지 않은 천국을 동경하기보다 우리 아이들과 행복하게 하루하루 사는 게 천국과 같다면 행복에 대한 기준이 다소 소박해지지 않을까요</a:t>
                      </a:r>
                      <a:r>
                        <a:rPr lang="en-US" altLang="ko-KR" sz="1400" kern="1200" dirty="0" smtClean="0"/>
                        <a:t>? </a:t>
                      </a:r>
                    </a:p>
                    <a:p>
                      <a:r>
                        <a:rPr lang="en-US" altLang="ko-KR" sz="1400" kern="1200" dirty="0" smtClean="0"/>
                        <a:t/>
                      </a:r>
                      <a:br>
                        <a:rPr lang="en-US" altLang="ko-KR" sz="1400" kern="1200" dirty="0" smtClean="0"/>
                      </a:br>
                      <a:endParaRPr lang="en-US" altLang="ko-KR" sz="1400" kern="1200" dirty="0" smtClean="0"/>
                    </a:p>
                    <a:p>
                      <a:r>
                        <a:rPr lang="ko-KR" altLang="en-US" sz="1400" kern="1200" dirty="0" smtClean="0"/>
                        <a:t>우리 아이들은 부모님의 걱정과 관심으로 크는 존재들입니다</a:t>
                      </a:r>
                      <a:r>
                        <a:rPr lang="en-US" altLang="ko-KR" sz="1400" kern="1200" dirty="0" smtClean="0"/>
                        <a:t>. </a:t>
                      </a:r>
                    </a:p>
                    <a:p>
                      <a:r>
                        <a:rPr lang="ko-KR" altLang="en-US" sz="1400" kern="1200" dirty="0" smtClean="0"/>
                        <a:t>그런 부모님의 사랑을 잘 알기에 </a:t>
                      </a:r>
                      <a:r>
                        <a:rPr lang="en-US" altLang="ko-KR" sz="1400" kern="1200" dirty="0" smtClean="0"/>
                        <a:t>2</a:t>
                      </a:r>
                      <a:r>
                        <a:rPr lang="ko-KR" altLang="en-US" sz="1400" kern="1200" dirty="0" smtClean="0"/>
                        <a:t>월도 우리 아이들과 신나고 재미있는 시간을 가져보겠습니다</a:t>
                      </a:r>
                      <a:r>
                        <a:rPr lang="en-US" altLang="ko-KR" sz="1400" kern="1200" dirty="0" smtClean="0"/>
                        <a:t>. </a:t>
                      </a:r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그림 9" descr="008a36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70" y="1500166"/>
            <a:ext cx="1852286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2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2" y="0"/>
          <a:ext cx="6857997" cy="7840185"/>
        </p:xfrm>
        <a:graphic>
          <a:graphicData uri="http://schemas.openxmlformats.org/drawingml/2006/table">
            <a:tbl>
              <a:tblPr/>
              <a:tblGrid>
                <a:gridCol w="567952"/>
                <a:gridCol w="1849802"/>
                <a:gridCol w="194559"/>
                <a:gridCol w="102305"/>
                <a:gridCol w="92254"/>
                <a:gridCol w="907878"/>
                <a:gridCol w="2575295"/>
                <a:gridCol w="567952"/>
              </a:tblGrid>
              <a:tr h="10715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3400" b="1" dirty="0" smtClean="0">
                          <a:solidFill>
                            <a:srgbClr val="000000"/>
                          </a:solidFill>
                          <a:latin typeface="-구름L"/>
                          <a:ea typeface="-구름L"/>
                        </a:rPr>
                        <a:t>2013. 02</a:t>
                      </a:r>
                      <a:r>
                        <a:rPr lang="ko-KR" altLang="en-US" sz="3400" b="1" dirty="0" smtClean="0">
                          <a:solidFill>
                            <a:srgbClr val="000000"/>
                          </a:solidFill>
                          <a:latin typeface="-구름L"/>
                          <a:ea typeface="-구름L"/>
                        </a:rPr>
                        <a:t>월</a:t>
                      </a:r>
                      <a:endParaRPr lang="ko-KR" altLang="en-US" sz="3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883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1. 2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일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&lt; 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입춘</a:t>
                      </a:r>
                      <a:r>
                        <a:rPr lang="ko-KR" altLang="en-US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立春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r>
                        <a:rPr lang="ko-KR" altLang="en-US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ko-KR" altLang="en-US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0715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시기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우리나라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절기의 시작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특징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ko-KR" altLang="en-US" sz="11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한해의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무사태평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농사 풍년을 기원하면서 대문이나     </a:t>
                      </a:r>
                      <a:r>
                        <a:rPr lang="ko-KR" altLang="en-US" sz="11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기둥에 </a:t>
                      </a:r>
                      <a:r>
                        <a:rPr lang="ko-KR" altLang="en-US" sz="1100" kern="12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입춘첩을</a:t>
                      </a:r>
                      <a:r>
                        <a:rPr lang="ko-KR" altLang="en-US" sz="11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써 붙인다</a:t>
                      </a:r>
                      <a:endParaRPr lang="ko-KR" altLang="en-US" sz="1100" u="none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cs"/>
                        <a:hlinkClick r:id="rId4"/>
                      </a:endParaRPr>
                    </a:p>
                    <a:p>
                      <a:pPr marL="127000" marR="12700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8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2.  2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일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&lt; 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설날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음력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월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r>
                        <a:rPr lang="ko-KR" altLang="en-US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ko-KR" altLang="en-US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91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altLang="ko-K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2013</a:t>
                      </a:r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년 설날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2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음력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설날의 유래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음력 정월 초하룻날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  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세수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歲首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원단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元旦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원일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元日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신원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新元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이라고 하며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   </a:t>
                      </a:r>
                      <a:r>
                        <a:rPr lang="ko-KR" altLang="en-US" sz="11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근신조심하는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날이라 해서 한문으로는 신일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愼日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이라고        쓴다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en-US" altLang="ko-KR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3. 2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일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&lt; 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우수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雨 水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&gt; </a:t>
                      </a:r>
                      <a:endParaRPr lang="en-US" altLang="ko-KR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300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시기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우수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雨水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- 24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절기의 </a:t>
                      </a:r>
                      <a:r>
                        <a:rPr lang="ko-KR" altLang="en-US" sz="11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두번째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절기로 입춘과 경칩 사이 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 나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특징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날씨가 많이 풀리고 봄기운이 돋고 초목이 싹튼다 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 다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속담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우수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경칩에 대동강 물이 풀린다 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 라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풍습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1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논ㆍ밭두렁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태우기 </a:t>
                      </a:r>
                    </a:p>
                    <a:p>
                      <a:endParaRPr lang="en-US" altLang="ko-K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81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4. 2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일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&lt; 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정월대보름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r>
                        <a:rPr lang="ko-KR" altLang="en-US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ko-KR" altLang="en-US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728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소개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가장 큰 보름이라는 뜻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       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대보름날은 우리 민족의 </a:t>
                      </a:r>
                      <a:r>
                        <a:rPr lang="ko-KR" alt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밝음사상을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반영한 명절 </a:t>
                      </a: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2013</a:t>
                      </a:r>
                      <a:r>
                        <a:rPr lang="ko-KR" altLang="en-US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년 정월대보름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:2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음력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대보름 음식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오곡밥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약식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복쌈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귀밝이술</a:t>
                      </a:r>
                      <a:endParaRPr lang="ko-KR" altLang="en-US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250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0" marR="12700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1" name="그림 10" descr="우수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56" y="4214810"/>
            <a:ext cx="1238250" cy="762000"/>
          </a:xfrm>
          <a:prstGeom prst="rect">
            <a:avLst/>
          </a:prstGeom>
        </p:spPr>
      </p:pic>
      <p:pic>
        <p:nvPicPr>
          <p:cNvPr id="12" name="그림 11" descr="입춘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356" y="1428728"/>
            <a:ext cx="1238250" cy="762000"/>
          </a:xfrm>
          <a:prstGeom prst="rect">
            <a:avLst/>
          </a:prstGeom>
        </p:spPr>
      </p:pic>
      <p:pic>
        <p:nvPicPr>
          <p:cNvPr id="15" name="그림 14" descr="설날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356" y="2714612"/>
            <a:ext cx="1428750" cy="1066800"/>
          </a:xfrm>
          <a:prstGeom prst="rect">
            <a:avLst/>
          </a:prstGeom>
        </p:spPr>
      </p:pic>
      <p:pic>
        <p:nvPicPr>
          <p:cNvPr id="16" name="그림 15" descr="달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14356" y="5572132"/>
            <a:ext cx="1238250" cy="952500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1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620688" y="1259632"/>
          <a:ext cx="5722093" cy="6715140"/>
        </p:xfrm>
        <a:graphic>
          <a:graphicData uri="http://schemas.openxmlformats.org/drawingml/2006/table">
            <a:tbl>
              <a:tblPr/>
              <a:tblGrid>
                <a:gridCol w="1849802"/>
                <a:gridCol w="194559"/>
                <a:gridCol w="102305"/>
                <a:gridCol w="92254"/>
                <a:gridCol w="907878"/>
                <a:gridCol w="2575295"/>
              </a:tblGrid>
              <a:tr h="1071538"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3400" b="1" dirty="0" smtClean="0">
                          <a:solidFill>
                            <a:srgbClr val="000000"/>
                          </a:solidFill>
                          <a:latin typeface="-구름L"/>
                          <a:ea typeface="-구름L"/>
                        </a:rPr>
                        <a:t>2013. 02</a:t>
                      </a:r>
                      <a:r>
                        <a:rPr lang="ko-KR" altLang="en-US" sz="3400" b="1" dirty="0" smtClean="0">
                          <a:solidFill>
                            <a:srgbClr val="000000"/>
                          </a:solidFill>
                          <a:latin typeface="-구름L"/>
                          <a:ea typeface="-구름L"/>
                        </a:rPr>
                        <a:t>월</a:t>
                      </a:r>
                      <a:endParaRPr lang="ko-KR" altLang="en-US" sz="3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8839">
                <a:tc gridSpan="2">
                  <a:txBody>
                    <a:bodyPr/>
                    <a:lstStyle/>
                    <a:p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1. 2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일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&lt; 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입춘</a:t>
                      </a:r>
                      <a:r>
                        <a:rPr lang="ko-KR" altLang="en-US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立春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r>
                        <a:rPr lang="ko-KR" altLang="en-US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ko-KR" altLang="en-US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0715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시기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우리나라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절기의 시작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특징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ko-KR" altLang="en-US" sz="11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한해의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무사태평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농사 풍년을 기원하면서 대문이나     </a:t>
                      </a:r>
                      <a:r>
                        <a:rPr lang="ko-KR" altLang="en-US" sz="11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기둥에 </a:t>
                      </a:r>
                      <a:r>
                        <a:rPr lang="ko-KR" altLang="en-US" sz="1100" kern="12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입춘첩을</a:t>
                      </a:r>
                      <a:r>
                        <a:rPr lang="ko-KR" altLang="en-US" sz="11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써 붙인다</a:t>
                      </a:r>
                      <a:endParaRPr lang="ko-KR" altLang="en-US" sz="1100" u="none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cs"/>
                        <a:hlinkClick r:id="rId4"/>
                      </a:endParaRPr>
                    </a:p>
                    <a:p>
                      <a:pPr marL="127000" marR="12700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42876">
                <a:tc gridSpan="5">
                  <a:txBody>
                    <a:bodyPr/>
                    <a:lstStyle/>
                    <a:p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2.  2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일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&lt; 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설날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음력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월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r>
                        <a:rPr lang="ko-KR" altLang="en-US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ko-KR" altLang="en-US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91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altLang="ko-K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2013</a:t>
                      </a:r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년 설날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2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음력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설날의 유래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음력 정월 초하룻날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  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세수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歲首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원단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元旦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원일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元日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신원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新元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이라고 하며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   </a:t>
                      </a:r>
                      <a:r>
                        <a:rPr lang="ko-KR" altLang="en-US" sz="11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근신조심하는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날이라 해서 한문으로는 신일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愼日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이라고        쓴다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en-US" altLang="ko-KR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5752">
                <a:tc gridSpan="3">
                  <a:txBody>
                    <a:bodyPr/>
                    <a:lstStyle/>
                    <a:p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3. 2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일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&lt; 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우수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雨 水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&gt; </a:t>
                      </a:r>
                      <a:endParaRPr lang="en-US" altLang="ko-KR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14300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시기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우수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雨水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- 24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절기의 </a:t>
                      </a:r>
                      <a:r>
                        <a:rPr lang="ko-KR" altLang="en-US" sz="11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두번째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절기로 입춘과 경칩 사이 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 나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특징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날씨가 많이 풀리고 봄기운이 돋고 초목이 싹튼다 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 다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속담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우수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경칩에 대동강 물이 풀린다 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 라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풍습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1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논ㆍ밭두렁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태우기 </a:t>
                      </a:r>
                    </a:p>
                    <a:p>
                      <a:endParaRPr lang="en-US" altLang="ko-K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8117">
                <a:tc gridSpan="2">
                  <a:txBody>
                    <a:bodyPr/>
                    <a:lstStyle/>
                    <a:p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4. 2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일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&lt; 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정월대보름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r>
                        <a:rPr lang="ko-KR" altLang="en-US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ko-KR" altLang="en-US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2728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소개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가장 큰 보름이라는 뜻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       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대보름날은 우리 민족의 </a:t>
                      </a:r>
                      <a:r>
                        <a:rPr lang="ko-KR" alt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밝음사상을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반영한 명절 </a:t>
                      </a: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2013</a:t>
                      </a:r>
                      <a:r>
                        <a:rPr lang="ko-KR" altLang="en-US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년 정월대보름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:2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음력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대보름 음식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오곡밥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약식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복쌈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귀밝이술</a:t>
                      </a:r>
                      <a:endParaRPr lang="ko-KR" altLang="en-US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endParaRPr lang="ko-KR" altLang="en-US" sz="1100" b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143248" y="357158"/>
            <a:ext cx="335758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400" dirty="0" smtClean="0">
                <a:solidFill>
                  <a:schemeClr val="bg1"/>
                </a:solidFill>
                <a:latin typeface="-구름L" pitchFamily="18" charset="-127"/>
                <a:ea typeface="-구름L" pitchFamily="18" charset="-127"/>
              </a:rPr>
              <a:t>생활건강상식</a:t>
            </a:r>
            <a:endParaRPr lang="ko-KR" altLang="en-US" sz="3400" dirty="0">
              <a:solidFill>
                <a:schemeClr val="bg1"/>
              </a:solidFill>
              <a:latin typeface="-구름L" pitchFamily="18" charset="-127"/>
              <a:ea typeface="-구름L" pitchFamily="18" charset="-127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428604" y="1428728"/>
          <a:ext cx="6072230" cy="6522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264"/>
                <a:gridCol w="4071966"/>
              </a:tblGrid>
              <a:tr h="2143140">
                <a:tc>
                  <a:txBody>
                    <a:bodyPr/>
                    <a:lstStyle/>
                    <a:p>
                      <a:endParaRPr lang="ko-KR" altLang="en-US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ko-KR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한방으로 초기감기 잡을 수 있다</a:t>
                      </a:r>
                      <a:endParaRPr lang="en-US" altLang="ko-KR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altLang="ko-KR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감기에 걸리면 대개 콧물이 흐르기 시작한다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감기 바이러스가 코에 처음 자극이 되면 콧속의 점막에서 많은 양의 점액을 만들기 때문이다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 점액은 일차적으로 코에서 바이러스가 인체 밖으로 나가도록 도와줘 결국 감기를 이기는 구실을 한다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몸의 방어작용이 적당히 유지되고 있다면 대개 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2~3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 안에 콧물이 좋아지기 마련이다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이처럼 정상적인 방어작용이 이뤄질 경우 약물을 복용하기보다는 휴식과 컨디션 조절이 더 중요하다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하지만 콧물이 희고 탁하거나 노랗게 변하고 다른 증상이 동반될 경우 정확한 진단을 통한 치료가 필요하다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/>
                </a:tc>
              </a:tr>
              <a:tr h="2893239">
                <a:tc gridSpan="2">
                  <a:txBody>
                    <a:bodyPr/>
                    <a:lstStyle/>
                    <a:p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방어능력이 떨어지게 되면 바이러스가 코를 지나 인두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편도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기관지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부비동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중이 등의 다양한 부위에 염증반응을 일으키고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감기는 합병증을 동반하면서 점차 증상이 심해져 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차적인 문제가 발생하게 된다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 상태부터는 콧물은 관심 대상에서 벗어나 버리게 된다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따라서 콧물을 초기에 확인하고 대처하는 것이 가장 중요한 포인트라고 할 수 있다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특히 소아의 경우 성인에 비해 방어능력이 떨어지므로 진행속도가 빠른 경우가 흔하다</a:t>
                      </a:r>
                      <a:endParaRPr lang="en-US" altLang="ko-KR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한의학에서 보통 콧물이 초기에 발생되는 경우 간편하게 사용할 수 있는 방법으로 추천되는 것이 </a:t>
                      </a:r>
                      <a:r>
                        <a:rPr lang="ko-KR" alt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대파 밑동의 하얀 부분인 </a:t>
                      </a:r>
                      <a:r>
                        <a:rPr lang="en-US" altLang="ko-KR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총백</a:t>
                      </a:r>
                      <a:r>
                        <a:rPr lang="en-US" altLang="ko-KR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을 사용하는 것이다</a:t>
                      </a:r>
                      <a:r>
                        <a:rPr lang="en-US" altLang="ko-KR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끓는 물 </a:t>
                      </a:r>
                      <a:r>
                        <a:rPr lang="en-US" altLang="ko-KR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500cc</a:t>
                      </a:r>
                      <a:r>
                        <a:rPr lang="ko-KR" alt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에 </a:t>
                      </a:r>
                      <a:r>
                        <a:rPr lang="en-US" altLang="ko-KR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2~3</a:t>
                      </a:r>
                      <a:r>
                        <a:rPr lang="ko-KR" alt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개를 넣어 차처럼 묽게 달여서 복용하면 콧물을 줄이는 효과가 있고 약한 기침과 가래도 호전시킬 수 있다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최근 연구에 따르면 이러한 효능은 파의 </a:t>
                      </a:r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알리신이라는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성분 때문으로 밝혀졌다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 성분은 휘발성이므로 물에 담그거나 오래 가열하면 그 효과가 없어지게 되므로 끓이는 시간은 </a:t>
                      </a:r>
                      <a:r>
                        <a:rPr lang="en-US" altLang="ko-KR" sz="10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ko-KR" altLang="en-US" sz="10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분 안쪽으로 하는 것이 필수적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이렇게 해야 효과를 나타내는 </a:t>
                      </a:r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알리신이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소실되지 않는다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파란 부분이 아니고 하얀 부분을 쓰는 이유는 한의학에 근거해 폐의 기능을 강화하는 빛깔이 흰색이기 때문인데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파란 부분보다 하얀 부분의 추출물이 코 점막에서 콧물이나 가래로 변하기보다는 점막에 오래 부착돼 유지되는 것으로 확인되고 있다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en-US" altLang="ko-KR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더불어 생활습관을 개선하고 콧속을 잘 관리해야 한다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첫째</a:t>
                      </a:r>
                      <a:r>
                        <a:rPr lang="en-US" altLang="ko-KR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적당한 수면은 코 건강을 위해 중요하다</a:t>
                      </a:r>
                      <a:r>
                        <a:rPr lang="en-US" altLang="ko-KR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내부의 안정이 잘 유지되기 위해서는 수면의 양과 질이 좋아야 하는데 숙면을 취하려는 노력이 필요하다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둘째</a:t>
                      </a:r>
                      <a:r>
                        <a:rPr lang="en-US" altLang="ko-KR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누워 있는 자세가 코 점막의 충혈을 증가시켜 증세를 악화시킬 수 있기 때문에 이에 대한 교정이 필요하다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만일 한쪽 코에서 증세가 있을 경우에는 덜 막히는 쪽으로 눕도록 한다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셋째</a:t>
                      </a:r>
                      <a:r>
                        <a:rPr lang="en-US" altLang="ko-KR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코 점막이 적당한 습도를 유지하도록 생활습관을 바꾸어야 한다</a:t>
                      </a:r>
                      <a:r>
                        <a:rPr lang="en-US" altLang="ko-KR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평소 콧속이 건조하면 따뜻한 물을 자주 마시는 것이 필요하다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넷째</a:t>
                      </a:r>
                      <a:r>
                        <a:rPr lang="en-US" altLang="ko-KR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많은 양의 콧물을 제거하기 위해서 코 안쪽을 식염수로 씻어 주는 것이 필요하다</a:t>
                      </a:r>
                      <a:r>
                        <a:rPr lang="en-US" altLang="ko-KR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하지만 자주 씻어주는 것은 방어능력을 떨어뜨릴 수도 있기 때문에 과해서는 안 된다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콧물이 없고 콧속이 막히지 않는다면 중단하는 것이 좋다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en-US" altLang="ko-KR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하지만 감염이 심해지거나 다른 합병증이 겹치게 되면 이와 같은 노력으로는 개선이 힘들므로 꼭 전문가를 찾아 진단과 치료를 받는 것이 좋다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latinLnBrk="1"/>
                      <a:endParaRPr lang="ko-KR" altLang="en-US" sz="10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그림 8" descr="087a29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42" y="1571604"/>
            <a:ext cx="1763474" cy="182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214686" y="357158"/>
            <a:ext cx="328614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400" dirty="0" smtClean="0">
                <a:solidFill>
                  <a:schemeClr val="bg1"/>
                </a:solidFill>
                <a:latin typeface="-구름L" pitchFamily="18" charset="-127"/>
                <a:ea typeface="-구름L" pitchFamily="18" charset="-127"/>
              </a:rPr>
              <a:t>생활 속의 지혜</a:t>
            </a:r>
            <a:endParaRPr lang="ko-KR" altLang="en-US" sz="3400" dirty="0">
              <a:solidFill>
                <a:schemeClr val="bg1"/>
              </a:solidFill>
              <a:latin typeface="-구름L" pitchFamily="18" charset="-127"/>
              <a:ea typeface="-구름L" pitchFamily="18" charset="-127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428604" y="1428728"/>
          <a:ext cx="6072230" cy="5882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71966"/>
                <a:gridCol w="2000264"/>
              </a:tblGrid>
              <a:tr h="1714512">
                <a:tc>
                  <a:txBody>
                    <a:bodyPr/>
                    <a:lstStyle/>
                    <a:p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서울들국화" pitchFamily="18" charset="-127"/>
                          <a:cs typeface="+mn-cs"/>
                        </a:rPr>
                        <a:t>절약을 위한 아이디어 </a:t>
                      </a: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한동안 날이 풀렸다가 오늘 또 추워졌다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난방비를 보니 지갑이 더 얇아질까 걱정된다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알아도 실천하지 않는 것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또 몰라서도 실천하지 못하는 난방비 줄이는 방법을 </a:t>
                      </a: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알아보자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ko-KR" altLang="en-US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◇ </a:t>
                      </a:r>
                      <a:r>
                        <a:rPr lang="ko-KR" altLang="en-US" sz="12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에어캡을</a:t>
                      </a:r>
                      <a:r>
                        <a:rPr lang="ko-KR" altLang="en-US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창문에</a:t>
                      </a:r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/>
                </a:tc>
              </a:tr>
              <a:tr h="2893239">
                <a:tc gridSpan="2">
                  <a:txBody>
                    <a:bodyPr/>
                    <a:lstStyle/>
                    <a:p>
                      <a:r>
                        <a:rPr lang="ko-KR" alt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에어캡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일명 </a:t>
                      </a:r>
                      <a:r>
                        <a:rPr lang="ko-KR" alt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뽁뽁이를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창문에 붙여두면 최대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2.2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도까지 난방온도를 유지시킬 수 있다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실험을 통해서도 검증된 방법이므로 이번 겨울 더 늦기 전에 꼭 붙이면 좋을 것 같다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en-US" altLang="ko-KR" sz="12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◇ 실내옷차림</a:t>
                      </a:r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내복과 수면양말은 필수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실내에서 내복만 입어도 보일러 온도 올릴 필요가 없다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여기에 발을 따뜻하게 하는 수면 양말까지 신으면 춥다고 보일러 온도를 계속 올리는 일은 하지 않아도 된다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en-US" altLang="ko-KR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◇ </a:t>
                      </a:r>
                      <a:r>
                        <a:rPr lang="ko-KR" altLang="en-US" sz="12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절약위한</a:t>
                      </a:r>
                      <a:r>
                        <a:rPr lang="ko-KR" altLang="en-US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보일러 상식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대부분 외출할 땐 보일러 끄고 나간다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하지만 이게 난방비가 더 든다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왜냐하면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완전히 껐다가 켜게 되면 보일러 가동이 새롭게 시작되기 때문에 가스 소모가 더 들기 때문이다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외출 모드 또는 온수로 돌려놓거나 온도를 낮춰 놓는 것이 오히려 난방비를 절약할 수 있다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또 하나의 팁을 알려준다면 보일러를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개월에 한번 씩 청소해주면 열효율이 높아져서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10%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정도의 </a:t>
                      </a:r>
                      <a:r>
                        <a:rPr lang="ko-KR" alt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가스비를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아낄 수 있다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en-US" altLang="ko-KR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마지막 한가지 요즘은 거의 온수만 사용하니까 당연히 수도꼭지가 온수 방향으로만 돌아가 있다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그런데 온수 방향으로만 돼 있어도 보일러 작동이 조금씩 된다고 한다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그러므로 따뜻한 물 사용하고 수도꼭지 내릴 땐 꼭 냉수 방향으로 돌려놓길 바란다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ko-KR" altLang="en-US" sz="12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그림 9" descr="038a92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84" y="1571604"/>
            <a:ext cx="1499447" cy="14287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858000" cy="8715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357430" y="357158"/>
            <a:ext cx="421484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400" dirty="0" smtClean="0">
                <a:solidFill>
                  <a:schemeClr val="bg1">
                    <a:lumMod val="95000"/>
                  </a:schemeClr>
                </a:solidFill>
                <a:latin typeface="-구름L" pitchFamily="18" charset="-127"/>
                <a:ea typeface="-구름L" pitchFamily="18" charset="-127"/>
              </a:rPr>
              <a:t>우리 집 경제 </a:t>
            </a:r>
            <a:r>
              <a:rPr lang="ko-KR" altLang="en-US" sz="3400" dirty="0" err="1" smtClean="0">
                <a:solidFill>
                  <a:schemeClr val="bg1">
                    <a:lumMod val="95000"/>
                  </a:schemeClr>
                </a:solidFill>
                <a:latin typeface="-구름L" pitchFamily="18" charset="-127"/>
                <a:ea typeface="-구름L" pitchFamily="18" charset="-127"/>
              </a:rPr>
              <a:t>제테크</a:t>
            </a:r>
            <a:endParaRPr lang="ko-KR" altLang="en-US" sz="3400" dirty="0">
              <a:solidFill>
                <a:schemeClr val="bg1">
                  <a:lumMod val="95000"/>
                </a:schemeClr>
              </a:solidFill>
              <a:latin typeface="-구름L" pitchFamily="18" charset="-127"/>
              <a:ea typeface="-구름L" pitchFamily="18" charset="-127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428604" y="1428728"/>
          <a:ext cx="6072230" cy="7574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7388"/>
                <a:gridCol w="4214842"/>
              </a:tblGrid>
              <a:tr h="1357322">
                <a:tc>
                  <a:txBody>
                    <a:bodyPr/>
                    <a:lstStyle/>
                    <a:p>
                      <a:endParaRPr lang="ko-KR" altLang="en-US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인기카드의 변심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!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부가서비스 대폭축소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altLang="ko-KR" sz="105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 카드업계에 따르면 신한카드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`SK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엔크린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신한카드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', KB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국민카드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`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와이즈카드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와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`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혜담카드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현대카드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`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현대카드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M',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삼성카드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`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삼성카드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7+', 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롯데카드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`</a:t>
                      </a:r>
                      <a:r>
                        <a:rPr lang="en-US" altLang="ko-KR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VeeX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카드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하나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SK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카드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`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매일더블캐쉬백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등은 새해 들어 대대적인 서비스 개편을 단행했다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전체 고객의 절반가량이 쓰는 이들 인기 카드는 전월 실적 강화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포인트 적립과 할인 한도 축소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연회비 인상 등 조처를 한 것이다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먼저 전월 실적을 기존보다 최대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300%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올리고 포인트와 할인 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적립률을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줄이면서 매월 받을 수 있는 한도마저 제한했다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/>
                </a:tc>
              </a:tr>
              <a:tr h="2893239">
                <a:tc gridSpan="2">
                  <a:txBody>
                    <a:bodyPr/>
                    <a:lstStyle/>
                    <a:p>
                      <a:r>
                        <a:rPr lang="en-US" altLang="ko-KR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SK</a:t>
                      </a:r>
                      <a:r>
                        <a:rPr lang="ko-KR" altLang="en-US" sz="1050" b="1" u="sng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엔크린</a:t>
                      </a:r>
                      <a:r>
                        <a:rPr lang="ko-KR" altLang="en-US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50" b="1" u="sng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신한카드</a:t>
                      </a:r>
                      <a:r>
                        <a:rPr lang="en-US" altLang="ko-KR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는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월부터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SK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주유소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OK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캐시백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서비스 대상에서 등유를 뺀다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적립률도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기존 주유 금액의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0.3~0.5%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에서 주유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ℓ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당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원으로 조정했다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en-US" altLang="ko-KR" sz="1050" b="1" u="sng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`KB</a:t>
                      </a:r>
                      <a:r>
                        <a:rPr lang="ko-KR" altLang="en-US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국민 </a:t>
                      </a:r>
                      <a:r>
                        <a:rPr lang="ko-KR" altLang="en-US" sz="1050" b="1" u="sng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와이즈카드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는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월부터 전월 실적이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만원 이상인 경우에만 가맹점에서 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포인트리를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0.5%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적립해준다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ko-KR" altLang="en-US" sz="105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전월 실적에는 아파트관리비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공과금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국세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현금서비스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지방세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상품권 매출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대학 등록금 등이 제외돼 부가 혜택을 받기 위한 최소 액수도 채우기 어렵게 만들었다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기존에는 전월 실적에 관계없이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0.5%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를 쌓아줬다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en-US" altLang="ko-KR" sz="1050" b="1" u="sng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`</a:t>
                      </a:r>
                      <a:r>
                        <a:rPr lang="ko-KR" altLang="en-US" sz="1050" b="1" u="sng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혜담카드</a:t>
                      </a:r>
                      <a:r>
                        <a:rPr lang="en-US" altLang="ko-KR" sz="105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는 카드 발급 후 부가 혜택을 누릴 수 있는 전월 실적 유예 기간을 기존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일에서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일로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월부터 줄인다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통합 할인한도도 만들어 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할인받을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수 있는 액수를 제한했다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ko-KR" altLang="en-US" sz="105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전월 실적이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~70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만원이면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만원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70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~140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만원이면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만원으로 규정했다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5~30%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에 이르던 할인율도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5~10%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로 대폭 축소된다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마일리지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연회비는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만원에서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만원으로 오른다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기존에는 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마일리지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적립 제한이 없었으나 월 최대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700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마일리지로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한도를 둔다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en-US" altLang="ko-KR" sz="1050" b="1" u="sng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국민카드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관계자는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혜담카드의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높은 할인 혜택 제공에 따른 수익성 악화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가맹점 수수료 인하 등의 대외환경 변화로 부득이하게 상품서비스를 조정하게 됐다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고 설명했다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en-US" altLang="ko-KR" sz="1050" b="1" u="sng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`</a:t>
                      </a:r>
                      <a:r>
                        <a:rPr lang="ko-KR" altLang="en-US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현대카드</a:t>
                      </a:r>
                      <a:r>
                        <a:rPr lang="en-US" altLang="ko-KR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은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월부터 전월 실적에 따른 적립기준이 신설된다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3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개월간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만원 미만 사용하면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포인트를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0.5%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 쌓아주기로 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삼성카드는 지난해 하반기에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`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삼성카드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7+'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가족카드의 연회비를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만원에서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만원으로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34%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가량 올렸다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en-US" altLang="ko-KR" sz="1050" b="1" u="sng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`</a:t>
                      </a:r>
                      <a:r>
                        <a:rPr lang="en-US" altLang="ko-KR" sz="1050" b="1" u="sng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VeeX</a:t>
                      </a:r>
                      <a:r>
                        <a:rPr lang="ko-KR" altLang="en-US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카드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는 롯데월드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통도환타지아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자유이용권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50%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할인 서비스를 월평균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만원 써도 이용할 수 있었으나 새해부터 전월 실적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만원 이상으로 조정됐다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전월 실적에 현금 서비스도 제외됐다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en-US" altLang="ko-KR" sz="1050" b="1" u="sng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050" b="1" u="sng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롯데카드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는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이달 말로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`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헬게이트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런던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', `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골프유닷넷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', `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벅스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', `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드림플러스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', `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에버케어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', `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인스밸리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DC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스마트 카드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의 제휴 계약을 중단하고 신규 및 교체 발급을 중단하기로 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en-US" altLang="ko-KR" sz="1050" b="1" u="sng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하나</a:t>
                      </a:r>
                      <a:r>
                        <a:rPr lang="en-US" altLang="ko-KR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SK</a:t>
                      </a:r>
                      <a:r>
                        <a:rPr lang="ko-KR" altLang="en-US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카드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의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`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매일더블캐시백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은 내달부터 부가 혜택 제공 기준을 전월 실적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개월간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만원에서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개월에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만원으로 상향 조정한다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ko-KR" altLang="en-US" sz="105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국내 모든 은행의 자동인출기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(ATM)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에서 현금서비스를 받을 때 수수료가 무료였으나 건당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600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원이 부과된다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국외여행자 보험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대중교통상해보험 등 고객에게 무료로 제공되는 서비스는 중단했다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ko-KR" altLang="en-US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ko-KR" altLang="en-US" sz="10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그림 10" descr="048d577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604" y="1874660"/>
            <a:ext cx="1735555" cy="11971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786058" y="357158"/>
            <a:ext cx="37147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400" dirty="0" smtClean="0">
                <a:solidFill>
                  <a:schemeClr val="bg1"/>
                </a:solidFill>
                <a:latin typeface="-구름L" pitchFamily="18" charset="-127"/>
                <a:ea typeface="-구름L" pitchFamily="18" charset="-127"/>
              </a:rPr>
              <a:t>우리아이교육마당</a:t>
            </a:r>
            <a:endParaRPr lang="ko-KR" altLang="en-US" sz="3400" dirty="0">
              <a:solidFill>
                <a:schemeClr val="bg1"/>
              </a:solidFill>
              <a:latin typeface="-구름L" pitchFamily="18" charset="-127"/>
              <a:ea typeface="-구름L" pitchFamily="18" charset="-127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428604" y="1428728"/>
          <a:ext cx="6072230" cy="52044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264"/>
                <a:gridCol w="4071966"/>
              </a:tblGrid>
              <a:tr h="1357322">
                <a:tc>
                  <a:txBody>
                    <a:bodyPr/>
                    <a:lstStyle/>
                    <a:p>
                      <a:endParaRPr lang="ko-KR" altLang="en-US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ko-KR" sz="105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또래보다 일찍 입학 땐 학습장애아 가능성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altLang="ko-KR" sz="105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주의력결핍과잉행동장애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(ADHD)’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를 피하기 위해서는 아이를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월에 낳아야 한다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? </a:t>
                      </a:r>
                    </a:p>
                    <a:p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학급에서 가장 나이가 어린 학생들이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ADHD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에 걸릴 확률이 높다는 연구결과가 나왔다고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 미국 일간지 보스턴 글로브가 보도했다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하버드 공공보건대학 연구팀은 캐나다 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브리티시컬럼비아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주에 거주하는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6~12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세 아이 약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 명의 의학기록을 분석해 이 같은 결과를 내놨다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en-US" altLang="ko-KR" sz="105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2893239">
                <a:tc gridSpan="2">
                  <a:txBody>
                    <a:bodyPr/>
                    <a:lstStyle/>
                    <a:p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입학할 때 아이들의 나이는 같지만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개월수에서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차이가 난다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연구에 따르면 입학 당시 가장 개월 수가 많은 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월생에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비해 가장 개월 수가 적은 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 생의 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ADHD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발병률이 상당히 높게 나타났다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en-US" altLang="ko-KR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ADHD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발병률은 여자아이들의 경우 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월생이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월생에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비해 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70%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높게 나타났고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남자아이들의 경우 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월생이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월생에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비해 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30%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높게 나타났다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en-US" altLang="ko-KR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~12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 생 아이들은 수학과목과 영어과목의 성적도 전체 평균에 비해 낮은 것으로 나타났다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연구팀은 “학급에서 가장 어린 아이들은 학과 공부 내용을 따라가는 게 어려울 수 있고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 때문에 학교 생활에 제대로 적응하지 못해 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ADHD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증세를 보일 수 있는 것으로 해석된다”고 밝혔다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en-US" altLang="ko-KR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연구를 이끈 </a:t>
                      </a:r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소니아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헤르난데즈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디아즈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교수는 “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월생과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월생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간 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ADHD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발병률 격차는 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학년 때 가장 크게 벌어져 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학년 때까지 지속됐었다”</a:t>
                      </a:r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면서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“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ADHD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의 진단과 치료책 처방에 있어서 개월 수를 고려해야 한다”고 강조했다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en-US" altLang="ko-KR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ADHD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는 소아청소년기에 많이 발생하는 정신과적 장애로 주의력 부족과 과잉행동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충동성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학습장애 등의 증상을 나타낸다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en-US" altLang="ko-KR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한편 한국은 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1, 2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월에 출생한 아이들이 같은 해에 태어난 아이들보다 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년 먼저 학교에 들어가는 ‘빠른 생일’ 입학이 지난 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2009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년 폐지됐다</a:t>
                      </a:r>
                      <a:r>
                        <a:rPr lang="en-US" altLang="ko-KR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ko-KR" altLang="en-US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5" name="그림 14" descr="003e02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42" y="2000232"/>
            <a:ext cx="1884594" cy="1285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971872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714620" y="500034"/>
            <a:ext cx="385765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400" dirty="0" smtClean="0">
                <a:solidFill>
                  <a:schemeClr val="bg1"/>
                </a:solidFill>
                <a:ea typeface="-구름L"/>
              </a:rPr>
              <a:t>심리테스트</a:t>
            </a:r>
            <a:endParaRPr lang="ko-KR" altLang="en-US" sz="3400" dirty="0">
              <a:solidFill>
                <a:schemeClr val="bg1"/>
              </a:solidFill>
              <a:ea typeface="-구름L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428604" y="1428728"/>
          <a:ext cx="6072230" cy="42505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1570"/>
                <a:gridCol w="5000660"/>
              </a:tblGrid>
              <a:tr h="1357322">
                <a:tc>
                  <a:txBody>
                    <a:bodyPr/>
                    <a:lstStyle/>
                    <a:p>
                      <a:endParaRPr lang="ko-KR" altLang="en-US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ko-KR" sz="105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2893239">
                <a:tc gridSpan="2">
                  <a:txBody>
                    <a:bodyPr/>
                    <a:lstStyle/>
                    <a:p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ko-KR" altLang="en-US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ko-KR" altLang="en-US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428604" y="1714480"/>
          <a:ext cx="6072230" cy="66370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86346"/>
                <a:gridCol w="1285884"/>
              </a:tblGrid>
              <a:tr h="2357454">
                <a:tc>
                  <a:txBody>
                    <a:bodyPr/>
                    <a:lstStyle/>
                    <a:p>
                      <a:endParaRPr lang="en-US" altLang="ko-KR" sz="105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죽고 싶다는 자녀에 부모 대부분이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</a:p>
                    <a:p>
                      <a:endParaRPr lang="en-US" altLang="ko-KR" sz="105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중학교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학년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한창 예민한 시기에 윤식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(15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ㆍ가명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이는 외톨이었다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학교에서는 친구들과 전혀 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어울리지못했고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집에서는 게임에 빠져 살았다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게임 속 캐릭터가 유일한 이야기 상대였다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윤식이의 부모는 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매일말없이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컴퓨터 앞에만 앉아 있는 아들이 답답했다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밖에 나가서 좀 놀아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!'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안타까움에 아들에게 큰 소리를 내기 시작했고 아버지는 매까지 들었다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부모는 몰랐지만 우울증을 앓던 윤식이는 결국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2007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년 </a:t>
                      </a:r>
                      <a:endParaRPr lang="en-US" altLang="ko-KR" sz="105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 아파트에서 스스로 몸을 던졌다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응급차에서 실려가며 윤식이가 마지막으로 남긴 말은 이것이었다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엄마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나 너무 외로웠어요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.' </a:t>
                      </a:r>
                    </a:p>
                    <a:p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여고생 미나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(16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ㆍ가명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도 부모의 일방적인 다그침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대화 단절로 극단적인 선택을 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기상시간부터 친구관계까지 자신의 모든 생활을 감시하는 어머니에게 불만이 컸던 미나는 평소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죽고 싶다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이럴 거면 죽어버릴 거야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라고 입버릇처럼 말했지만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그럴 때마다 돌아오는 엄마의 말은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차라리 죽어버려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였다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결국 미나는 돌아오지 못할 길을 떠나게 되었다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ko-KR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altLang="ko-KR" sz="1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2893239">
                <a:tc gridSpan="2">
                  <a:txBody>
                    <a:bodyPr/>
                    <a:lstStyle/>
                    <a:p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청소년 자살을 예방하기 위해서는 자살징후에 대한 부모의 지식과 대처가 가장 중요하다는 지적이 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나오고있다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자녀 가까이에 있으면서도 자살징후를 무심하게 넘기는 바람에 자살로 이어지는 경우가 많다는 것이다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en-US" altLang="ko-KR" sz="105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정택수 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생명나눔본부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팀장은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자살한 학생들의 사례를 보면 자살징후를 보이는데도 부모가 간과한 경우가약 </a:t>
                      </a:r>
                      <a:r>
                        <a:rPr lang="en-US" altLang="ko-KR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80%</a:t>
                      </a:r>
                      <a:r>
                        <a:rPr lang="ko-KR" altLang="en-US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에 달한다</a:t>
                      </a:r>
                      <a:r>
                        <a:rPr lang="en-US" altLang="ko-KR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고 지적했다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그는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부모들이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설마 정말 죽겠어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라는 생각으로 무시하거나 오히려 몰아세우는 일도 있는데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그런 경우 자살로 이어질 가능성이 크다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고 말했다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황순찬 송파정신보건센터 상임팀장은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자살을 시도한 후 치료를 받고 생존한 청소년들 중에서도 부모와 함께 상담센터를 찾아와 상담을 받는 경우는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명 중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명 정도에 불과하다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고 부모의 무관심을 지적했다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통계청의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'2012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년 청소년 통계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에 따르면 우리나라의 만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15~24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세 청소년 가운데 지난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년간 한번이라도 자살하고 싶다는 충동을 느낀 비율은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8.8%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로 나타났다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또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2010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년 기준 청소년의 사망 원인 중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위는 자살로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만명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당 자살자수가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명에 이른다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황 팀장은 </a:t>
                      </a:r>
                      <a:r>
                        <a:rPr lang="en-US" altLang="ko-KR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자살을 선택하는 청소년의 공통점은 고민을 나눌 상대가 없거나 정서적 지지자가 없다는 것</a:t>
                      </a:r>
                      <a:r>
                        <a:rPr lang="en-US" altLang="ko-KR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이라며 </a:t>
                      </a:r>
                      <a:r>
                        <a:rPr lang="en-US" altLang="ko-KR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자녀에게 이상한 점이 발견되면 무조건 수용적인 태도로 대화를 해야 하고</a:t>
                      </a:r>
                      <a:r>
                        <a:rPr lang="en-US" altLang="ko-KR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심각하면 즉시 전문가에게 도움을 청해야 한다</a:t>
                      </a:r>
                      <a:r>
                        <a:rPr lang="en-US" altLang="ko-KR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고 조언했다</a:t>
                      </a:r>
                      <a:r>
                        <a:rPr lang="en-US" altLang="ko-KR" sz="105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ko-KR" altLang="en-US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ko-KR" altLang="en-US" sz="105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ko-KR" altLang="en-US" sz="105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그림 9" descr="m007a00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29264" y="2214546"/>
            <a:ext cx="897252" cy="21121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571480" y="597215"/>
          <a:ext cx="5572164" cy="7120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/>
                <a:gridCol w="2714644"/>
              </a:tblGrid>
              <a:tr h="580885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2400" b="0" dirty="0" smtClean="0">
                          <a:solidFill>
                            <a:schemeClr val="tx1"/>
                          </a:solidFill>
                          <a:latin typeface="서울들국화" pitchFamily="18" charset="-127"/>
                          <a:ea typeface="서울들국화" pitchFamily="18" charset="-127"/>
                        </a:rPr>
                        <a:t>마음에 두고 싶은 글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서울들국화" pitchFamily="18" charset="-127"/>
                        <a:ea typeface="서울들국화" pitchFamily="18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24873">
                <a:tc gridSpan="2">
                  <a:txBody>
                    <a:bodyPr/>
                    <a:lstStyle/>
                    <a:p>
                      <a:r>
                        <a:rPr lang="ko-KR" altLang="en-US" sz="1800" b="1" kern="1200" dirty="0" smtClean="0">
                          <a:solidFill>
                            <a:srgbClr val="FF0066"/>
                          </a:solidFill>
                          <a:latin typeface="HY나무L" pitchFamily="18" charset="-127"/>
                          <a:ea typeface="HY나무L" pitchFamily="18" charset="-127"/>
                          <a:cs typeface="+mn-cs"/>
                        </a:rPr>
                        <a:t>어머니</a:t>
                      </a:r>
                      <a:endParaRPr lang="ko-KR" altLang="en-US" sz="1800" b="1" kern="1200" dirty="0">
                        <a:solidFill>
                          <a:srgbClr val="FF0066"/>
                        </a:solidFill>
                        <a:latin typeface="HY나무L" pitchFamily="18" charset="-127"/>
                        <a:ea typeface="HY나무L" pitchFamily="18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97523">
                <a:tc>
                  <a:txBody>
                    <a:bodyPr/>
                    <a:lstStyle/>
                    <a:p>
                      <a:endParaRPr lang="en-US" altLang="ko-KR" sz="1400" b="0" kern="1200" dirty="0" smtClean="0">
                        <a:solidFill>
                          <a:schemeClr val="dk1"/>
                        </a:solidFill>
                        <a:latin typeface="HY나무B" pitchFamily="18" charset="-127"/>
                        <a:ea typeface="HY나무B" pitchFamily="18" charset="-127"/>
                        <a:cs typeface="+mn-cs"/>
                      </a:endParaRP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찬바람에 문풍지도 떠는 밤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문 앞에 누운 어머니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“얘야 감기 들라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배 아플라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아랫목에 자거라“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/>
                      </a:r>
                      <a:b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</a:b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어머니는 감기 들어 끙끙 앓으시며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“귀여운 우리 아들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, </a:t>
                      </a:r>
                      <a:endParaRPr lang="ko-KR" altLang="en-US" sz="1400" b="0" kern="1200" dirty="0" smtClean="0">
                        <a:solidFill>
                          <a:schemeClr val="dk1"/>
                        </a:solidFill>
                        <a:latin typeface="휴먼편지체" pitchFamily="18" charset="-127"/>
                        <a:ea typeface="휴먼편지체" pitchFamily="18" charset="-127"/>
                        <a:cs typeface="+mn-cs"/>
                      </a:endParaRP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밥 비벼 줄게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 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많이 먹어라 먹어라” </a:t>
                      </a:r>
                    </a:p>
                    <a:p>
                      <a:endParaRPr lang="en-US" altLang="ko-KR" sz="1600" b="0" kern="1200" dirty="0" smtClean="0">
                        <a:solidFill>
                          <a:schemeClr val="dk1"/>
                        </a:solidFill>
                        <a:latin typeface="HY나무B" pitchFamily="18" charset="-127"/>
                        <a:ea typeface="HY나무B" pitchFamily="18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HY나무L" pitchFamily="18" charset="-127"/>
                        <a:ea typeface="HY나무L" pitchFamily="18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17638">
                <a:tc gridSpan="2">
                  <a:txBody>
                    <a:bodyPr/>
                    <a:lstStyle/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엄마의 사랑을 비벼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밥 한 그릇을 비우고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이불 속에 가만히 자는 체 누웠다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내 이마 쓸어주시는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주름진 손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/>
                      </a:r>
                      <a:b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</a:b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“엄마는 바보야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내가 자는 줄 아는가 봐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엄마가 자야 나도 잘 텐데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....“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 </a:t>
                      </a:r>
                      <a:endParaRPr lang="ko-KR" altLang="en-US" sz="1400" b="0" kern="1200" dirty="0">
                        <a:solidFill>
                          <a:schemeClr val="dk1"/>
                        </a:solidFill>
                        <a:latin typeface="휴먼편지체" pitchFamily="18" charset="-127"/>
                        <a:ea typeface="휴먼편지체" pitchFamily="18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3" name="그림 12" descr="027a68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3314" y="1857356"/>
            <a:ext cx="1728132" cy="2104912"/>
          </a:xfrm>
          <a:prstGeom prst="rect">
            <a:avLst/>
          </a:prstGeom>
        </p:spPr>
      </p:pic>
      <p:pic>
        <p:nvPicPr>
          <p:cNvPr id="1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6971872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723880" y="749615"/>
          <a:ext cx="5572164" cy="7120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/>
                <a:gridCol w="2714644"/>
              </a:tblGrid>
              <a:tr h="580885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2400" b="0" dirty="0" smtClean="0">
                          <a:solidFill>
                            <a:schemeClr val="tx1"/>
                          </a:solidFill>
                          <a:latin typeface="서울들국화" pitchFamily="18" charset="-127"/>
                          <a:ea typeface="서울들국화" pitchFamily="18" charset="-127"/>
                        </a:rPr>
                        <a:t>마음에 두고 싶은 글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서울들국화" pitchFamily="18" charset="-127"/>
                        <a:ea typeface="서울들국화" pitchFamily="18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24873">
                <a:tc gridSpan="2">
                  <a:txBody>
                    <a:bodyPr/>
                    <a:lstStyle/>
                    <a:p>
                      <a:r>
                        <a:rPr lang="ko-KR" altLang="en-US" sz="1800" b="1" kern="1200" dirty="0" smtClean="0">
                          <a:solidFill>
                            <a:srgbClr val="FF0066"/>
                          </a:solidFill>
                          <a:latin typeface="HY나무L" pitchFamily="18" charset="-127"/>
                          <a:ea typeface="HY나무L" pitchFamily="18" charset="-127"/>
                          <a:cs typeface="+mn-cs"/>
                        </a:rPr>
                        <a:t>어머니</a:t>
                      </a:r>
                      <a:endParaRPr lang="ko-KR" altLang="en-US" sz="1800" b="1" kern="1200" dirty="0">
                        <a:solidFill>
                          <a:srgbClr val="FF0066"/>
                        </a:solidFill>
                        <a:latin typeface="HY나무L" pitchFamily="18" charset="-127"/>
                        <a:ea typeface="HY나무L" pitchFamily="18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97523">
                <a:tc>
                  <a:txBody>
                    <a:bodyPr/>
                    <a:lstStyle/>
                    <a:p>
                      <a:endParaRPr lang="en-US" altLang="ko-KR" sz="1400" b="0" kern="1200" dirty="0" smtClean="0">
                        <a:solidFill>
                          <a:schemeClr val="dk1"/>
                        </a:solidFill>
                        <a:latin typeface="HY나무B" pitchFamily="18" charset="-127"/>
                        <a:ea typeface="HY나무B" pitchFamily="18" charset="-127"/>
                        <a:cs typeface="+mn-cs"/>
                      </a:endParaRP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찬바람에 문풍지도 떠는 밤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문 앞에 누운 어머니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“얘야 감기 들라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배 아플라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아랫목에 자거라“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/>
                      </a:r>
                      <a:b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</a:b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어머니는 감기 들어 끙끙 앓으시며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“귀여운 우리 아들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, </a:t>
                      </a:r>
                      <a:endParaRPr lang="ko-KR" altLang="en-US" sz="1400" b="0" kern="1200" dirty="0" smtClean="0">
                        <a:solidFill>
                          <a:schemeClr val="dk1"/>
                        </a:solidFill>
                        <a:latin typeface="휴먼편지체" pitchFamily="18" charset="-127"/>
                        <a:ea typeface="휴먼편지체" pitchFamily="18" charset="-127"/>
                        <a:cs typeface="+mn-cs"/>
                      </a:endParaRP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밥 비벼 줄게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 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많이 먹어라 먹어라” </a:t>
                      </a:r>
                    </a:p>
                    <a:p>
                      <a:endParaRPr lang="en-US" altLang="ko-KR" sz="1600" b="0" kern="1200" dirty="0" smtClean="0">
                        <a:solidFill>
                          <a:schemeClr val="dk1"/>
                        </a:solidFill>
                        <a:latin typeface="HY나무B" pitchFamily="18" charset="-127"/>
                        <a:ea typeface="HY나무B" pitchFamily="18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HY나무L" pitchFamily="18" charset="-127"/>
                        <a:ea typeface="HY나무L" pitchFamily="18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17638">
                <a:tc gridSpan="2">
                  <a:txBody>
                    <a:bodyPr/>
                    <a:lstStyle/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엄마의 사랑을 비벼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밥 한 그릇을 비우고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이불 속에 가만히 자는 체 누웠다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내 이마 쓸어주시는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주름진 손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/>
                      </a:r>
                      <a:b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</a:b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“엄마는 바보야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내가 자는 줄 아는가 봐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엄마가 자야 나도 잘 텐데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....“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 </a:t>
                      </a:r>
                      <a:endParaRPr lang="ko-KR" altLang="en-US" sz="1400" b="0" kern="1200" dirty="0">
                        <a:solidFill>
                          <a:schemeClr val="dk1"/>
                        </a:solidFill>
                        <a:latin typeface="휴먼편지체" pitchFamily="18" charset="-127"/>
                        <a:ea typeface="휴먼편지체" pitchFamily="18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1729</TotalTime>
  <Words>1602</Words>
  <Application>Microsoft Office PowerPoint</Application>
  <PresentationFormat>화면 슬라이드 쇼(4:3)</PresentationFormat>
  <Paragraphs>202</Paragraphs>
  <Slides>9</Slides>
  <Notes>9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Bill Gates</dc:creator>
  <cp:lastModifiedBy>이정철</cp:lastModifiedBy>
  <cp:revision>195</cp:revision>
  <dcterms:created xsi:type="dcterms:W3CDTF">2012-04-27T04:14:10Z</dcterms:created>
  <dcterms:modified xsi:type="dcterms:W3CDTF">2013-02-03T15:13:31Z</dcterms:modified>
</cp:coreProperties>
</file>